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1" r:id="rId3"/>
    <p:sldId id="257" r:id="rId4"/>
    <p:sldId id="259" r:id="rId5"/>
    <p:sldId id="268" r:id="rId6"/>
    <p:sldId id="273" r:id="rId7"/>
    <p:sldId id="263" r:id="rId8"/>
    <p:sldId id="258" r:id="rId9"/>
    <p:sldId id="264" r:id="rId10"/>
    <p:sldId id="265" r:id="rId11"/>
    <p:sldId id="260" r:id="rId12"/>
    <p:sldId id="261" r:id="rId13"/>
    <p:sldId id="262" r:id="rId14"/>
    <p:sldId id="266" r:id="rId15"/>
    <p:sldId id="269" r:id="rId16"/>
    <p:sldId id="270" r:id="rId17"/>
    <p:sldId id="272" r:id="rId18"/>
    <p:sldId id="274" r:id="rId19"/>
    <p:sldId id="275"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B0BCBB7-2B02-4ABA-8A0E-61AF6E398D07}" type="datetimeFigureOut">
              <a:rPr lang="nl-NL" smtClean="0"/>
              <a:pPr/>
              <a:t>27-11-2017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205BDBD-1CA6-4D9F-B8AF-8A74832FF4A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BCBB7-2B02-4ABA-8A0E-61AF6E398D07}" type="datetimeFigureOut">
              <a:rPr lang="nl-NL" smtClean="0"/>
              <a:pPr/>
              <a:t>27-11-2017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5BDBD-1CA6-4D9F-B8AF-8A74832FF4A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chooltv.nl/video/erasmus-wie-was-erasm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toen.nu/erasmus" TargetMode="External"/><Relationship Id="rId2" Type="http://schemas.openxmlformats.org/officeDocument/2006/relationships/hyperlink" Target="http://www.schooltv.nl/video/erasmus-wie-was-erasmus/#q=erasm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hooltv.nl/video/de-boekdrukkunst-het-begin-van-de-emancipatie-van-het-boek/" TargetMode="External"/><Relationship Id="rId2" Type="http://schemas.openxmlformats.org/officeDocument/2006/relationships/hyperlink" Target="http://schooltv.nl/video/boekproductie-in-de-middeleeuwen-elk-boek-unie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Hoofdstuk 3 ‘veranderend wereldbeeld’</a:t>
            </a:r>
            <a:endParaRPr lang="nl-NL" dirty="0"/>
          </a:p>
        </p:txBody>
      </p:sp>
      <p:sp>
        <p:nvSpPr>
          <p:cNvPr id="3" name="Ondertitel 2"/>
          <p:cNvSpPr>
            <a:spLocks noGrp="1"/>
          </p:cNvSpPr>
          <p:nvPr>
            <p:ph type="subTitle" idx="1"/>
          </p:nvPr>
        </p:nvSpPr>
        <p:spPr/>
        <p:txBody>
          <a:bodyPr/>
          <a:lstStyle/>
          <a:p>
            <a:r>
              <a:rPr lang="nl-NL" smtClean="0"/>
              <a:t>Paragraaf 3.1</a:t>
            </a:r>
            <a:endParaRPr lang="nl-NL" dirty="0" smtClean="0"/>
          </a:p>
          <a:p>
            <a:r>
              <a:rPr lang="nl-NL" dirty="0" smtClean="0"/>
              <a:t>De renaissance</a:t>
            </a:r>
          </a:p>
        </p:txBody>
      </p:sp>
    </p:spTree>
    <p:extLst>
      <p:ext uri="{BB962C8B-B14F-4D97-AF65-F5344CB8AC3E}">
        <p14:creationId xmlns:p14="http://schemas.microsoft.com/office/powerpoint/2010/main" val="147963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Renaissance in de kunst</a:t>
            </a:r>
            <a:endParaRPr lang="nl-NL" b="1" u="sng" dirty="0"/>
          </a:p>
        </p:txBody>
      </p:sp>
      <p:sp>
        <p:nvSpPr>
          <p:cNvPr id="3" name="Stroomdiagram: Proces 2"/>
          <p:cNvSpPr/>
          <p:nvPr/>
        </p:nvSpPr>
        <p:spPr>
          <a:xfrm>
            <a:off x="2195736" y="1196752"/>
            <a:ext cx="4608512" cy="144016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renaissance: ontstaan van universele mensen (</a:t>
            </a:r>
            <a:r>
              <a:rPr lang="nl-NL" dirty="0" err="1" smtClean="0"/>
              <a:t>uomo</a:t>
            </a:r>
            <a:r>
              <a:rPr lang="nl-NL" dirty="0" smtClean="0"/>
              <a:t> </a:t>
            </a:r>
            <a:r>
              <a:rPr lang="nl-NL" dirty="0" err="1" smtClean="0"/>
              <a:t>universale</a:t>
            </a:r>
            <a:r>
              <a:rPr lang="nl-NL" dirty="0" smtClean="0"/>
              <a:t>). Mensen die heel veel dingen konden, beeldhouwen, schilderen, ontwerpen, dichten enz..</a:t>
            </a:r>
            <a:endParaRPr lang="nl-NL" dirty="0"/>
          </a:p>
        </p:txBody>
      </p:sp>
      <p:pic>
        <p:nvPicPr>
          <p:cNvPr id="22530" name="Picture 2" descr="http://upload.wikimedia.org/wikipedia/commons/thumb/b/ba/Leonardo_self.jpg/264px-Leonardo_self.jpg"/>
          <p:cNvPicPr>
            <a:picLocks noChangeAspect="1" noChangeArrowheads="1"/>
          </p:cNvPicPr>
          <p:nvPr/>
        </p:nvPicPr>
        <p:blipFill>
          <a:blip r:embed="rId2" cstate="print"/>
          <a:srcRect/>
          <a:stretch>
            <a:fillRect/>
          </a:stretch>
        </p:blipFill>
        <p:spPr bwMode="auto">
          <a:xfrm>
            <a:off x="1259632" y="2564904"/>
            <a:ext cx="2514600" cy="3943350"/>
          </a:xfrm>
          <a:prstGeom prst="rect">
            <a:avLst/>
          </a:prstGeom>
          <a:noFill/>
        </p:spPr>
      </p:pic>
      <p:pic>
        <p:nvPicPr>
          <p:cNvPr id="22532" name="Picture 4" descr="http://www.nationalgallery.org.uk/upload/img/Michelangelo-c-face-half.jpg"/>
          <p:cNvPicPr>
            <a:picLocks noChangeAspect="1" noChangeArrowheads="1"/>
          </p:cNvPicPr>
          <p:nvPr/>
        </p:nvPicPr>
        <p:blipFill>
          <a:blip r:embed="rId3" cstate="print"/>
          <a:srcRect/>
          <a:stretch>
            <a:fillRect/>
          </a:stretch>
        </p:blipFill>
        <p:spPr bwMode="auto">
          <a:xfrm>
            <a:off x="4211960" y="2636912"/>
            <a:ext cx="4114800" cy="3619500"/>
          </a:xfrm>
          <a:prstGeom prst="rect">
            <a:avLst/>
          </a:prstGeom>
          <a:noFill/>
        </p:spPr>
      </p:pic>
      <p:sp>
        <p:nvSpPr>
          <p:cNvPr id="7" name="Tekstvak 6"/>
          <p:cNvSpPr txBox="1"/>
          <p:nvPr/>
        </p:nvSpPr>
        <p:spPr>
          <a:xfrm>
            <a:off x="1475656" y="5733256"/>
            <a:ext cx="1944216" cy="369332"/>
          </a:xfrm>
          <a:prstGeom prst="rect">
            <a:avLst/>
          </a:prstGeom>
          <a:noFill/>
        </p:spPr>
        <p:txBody>
          <a:bodyPr wrap="square" rtlCol="0">
            <a:spAutoFit/>
          </a:bodyPr>
          <a:lstStyle/>
          <a:p>
            <a:r>
              <a:rPr lang="nl-NL" dirty="0" smtClean="0"/>
              <a:t>Leonardo da Vinci</a:t>
            </a:r>
            <a:endParaRPr lang="nl-NL" dirty="0"/>
          </a:p>
        </p:txBody>
      </p:sp>
      <p:sp>
        <p:nvSpPr>
          <p:cNvPr id="8" name="Tekstvak 7"/>
          <p:cNvSpPr txBox="1"/>
          <p:nvPr/>
        </p:nvSpPr>
        <p:spPr>
          <a:xfrm>
            <a:off x="4499992" y="5733256"/>
            <a:ext cx="1944216" cy="369332"/>
          </a:xfrm>
          <a:prstGeom prst="rect">
            <a:avLst/>
          </a:prstGeom>
          <a:noFill/>
        </p:spPr>
        <p:txBody>
          <a:bodyPr wrap="square" rtlCol="0">
            <a:spAutoFit/>
          </a:bodyPr>
          <a:lstStyle/>
          <a:p>
            <a:r>
              <a:rPr lang="nl-NL" dirty="0" err="1" smtClean="0">
                <a:solidFill>
                  <a:schemeClr val="bg1"/>
                </a:solidFill>
              </a:rPr>
              <a:t>Michelangelo</a:t>
            </a:r>
            <a:endParaRPr lang="nl-NL" dirty="0">
              <a:solidFill>
                <a:schemeClr val="bg1"/>
              </a:solidFill>
            </a:endParaRPr>
          </a:p>
        </p:txBody>
      </p:sp>
      <p:sp>
        <p:nvSpPr>
          <p:cNvPr id="9" name="Ovale toelichting 8"/>
          <p:cNvSpPr/>
          <p:nvPr/>
        </p:nvSpPr>
        <p:spPr>
          <a:xfrm>
            <a:off x="3419872" y="3429000"/>
            <a:ext cx="3888432" cy="1944216"/>
          </a:xfrm>
          <a:prstGeom prst="wedgeEllipseCallout">
            <a:avLst>
              <a:gd name="adj1" fmla="val -61051"/>
              <a:gd name="adj2" fmla="val -2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Pff</a:t>
            </a:r>
            <a:r>
              <a:rPr lang="nl-NL" dirty="0" smtClean="0"/>
              <a:t> die kunstenaars uit de middeleeuwen bakten er echt niets van… geen perspectief, geen verhoudingen,  geen anatomie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ppt_x"/>
                                          </p:val>
                                        </p:tav>
                                        <p:tav tm="100000">
                                          <p:val>
                                            <p:strVal val="#ppt_x"/>
                                          </p:val>
                                        </p:tav>
                                      </p:tavLst>
                                    </p:anim>
                                    <p:anim calcmode="lin" valueType="num">
                                      <p:cBhvr additive="base">
                                        <p:cTn id="19"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Middeleeuwse schilderkunst</a:t>
            </a:r>
            <a:endParaRPr lang="nl-NL" dirty="0"/>
          </a:p>
        </p:txBody>
      </p:sp>
      <p:pic>
        <p:nvPicPr>
          <p:cNvPr id="16386" name="Picture 2" descr="https://fcserver.nvnet.org/~cherna/FOV1-00060574/FOV1-00060576/FOV1-00061DB8/S0500A42A.2/plague.jpg"/>
          <p:cNvPicPr>
            <a:picLocks noChangeAspect="1" noChangeArrowheads="1"/>
          </p:cNvPicPr>
          <p:nvPr/>
        </p:nvPicPr>
        <p:blipFill>
          <a:blip r:embed="rId2" cstate="print"/>
          <a:srcRect/>
          <a:stretch>
            <a:fillRect/>
          </a:stretch>
        </p:blipFill>
        <p:spPr bwMode="auto">
          <a:xfrm>
            <a:off x="179512" y="2348880"/>
            <a:ext cx="5238750" cy="3600451"/>
          </a:xfrm>
          <a:prstGeom prst="rect">
            <a:avLst/>
          </a:prstGeom>
          <a:noFill/>
        </p:spPr>
      </p:pic>
      <p:pic>
        <p:nvPicPr>
          <p:cNvPr id="16388" name="Picture 4" descr="http://gypsyart.yolasite.com/resources/medieval%20art.jpg"/>
          <p:cNvPicPr>
            <a:picLocks noChangeAspect="1" noChangeArrowheads="1"/>
          </p:cNvPicPr>
          <p:nvPr/>
        </p:nvPicPr>
        <p:blipFill>
          <a:blip r:embed="rId3" cstate="print"/>
          <a:srcRect/>
          <a:stretch>
            <a:fillRect/>
          </a:stretch>
        </p:blipFill>
        <p:spPr bwMode="auto">
          <a:xfrm>
            <a:off x="5580112" y="2132856"/>
            <a:ext cx="3203848" cy="397741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Middeleeuwse schilderkunst</a:t>
            </a:r>
            <a:endParaRPr lang="nl-NL" dirty="0"/>
          </a:p>
        </p:txBody>
      </p:sp>
      <p:pic>
        <p:nvPicPr>
          <p:cNvPr id="18434" name="Picture 2" descr="http://arthistory.uchicago.edu/graduate/mem/images/chronicles.jpg"/>
          <p:cNvPicPr>
            <a:picLocks noChangeAspect="1" noChangeArrowheads="1"/>
          </p:cNvPicPr>
          <p:nvPr/>
        </p:nvPicPr>
        <p:blipFill>
          <a:blip r:embed="rId2" cstate="print"/>
          <a:srcRect/>
          <a:stretch>
            <a:fillRect/>
          </a:stretch>
        </p:blipFill>
        <p:spPr bwMode="auto">
          <a:xfrm>
            <a:off x="251520" y="1988840"/>
            <a:ext cx="3810000" cy="4181475"/>
          </a:xfrm>
          <a:prstGeom prst="rect">
            <a:avLst/>
          </a:prstGeom>
          <a:noFill/>
        </p:spPr>
      </p:pic>
      <p:pic>
        <p:nvPicPr>
          <p:cNvPr id="4" name="Picture 2" descr="http://livinghistory.ie/gallery/pic.php?mode=med&amp;pic_id=455"/>
          <p:cNvPicPr>
            <a:picLocks noChangeAspect="1" noChangeArrowheads="1"/>
          </p:cNvPicPr>
          <p:nvPr/>
        </p:nvPicPr>
        <p:blipFill>
          <a:blip r:embed="rId3" cstate="print"/>
          <a:srcRect/>
          <a:stretch>
            <a:fillRect/>
          </a:stretch>
        </p:blipFill>
        <p:spPr bwMode="auto">
          <a:xfrm>
            <a:off x="4644008" y="1362074"/>
            <a:ext cx="3810000" cy="54959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Renaissance schilderkunst </a:t>
            </a:r>
            <a:endParaRPr lang="nl-NL" dirty="0"/>
          </a:p>
        </p:txBody>
      </p:sp>
      <p:pic>
        <p:nvPicPr>
          <p:cNvPr id="1026" name="Picture 2" descr="http://www.webklik.nl/user_files/2010_12/192052/mona-lisa.jpg"/>
          <p:cNvPicPr>
            <a:picLocks noChangeAspect="1" noChangeArrowheads="1"/>
          </p:cNvPicPr>
          <p:nvPr/>
        </p:nvPicPr>
        <p:blipFill>
          <a:blip r:embed="rId2" cstate="print"/>
          <a:srcRect/>
          <a:stretch>
            <a:fillRect/>
          </a:stretch>
        </p:blipFill>
        <p:spPr bwMode="auto">
          <a:xfrm>
            <a:off x="467544" y="1196752"/>
            <a:ext cx="3276600" cy="5095876"/>
          </a:xfrm>
          <a:prstGeom prst="rect">
            <a:avLst/>
          </a:prstGeom>
          <a:noFill/>
        </p:spPr>
      </p:pic>
      <p:pic>
        <p:nvPicPr>
          <p:cNvPr id="1028" name="Picture 4" descr="http://www.wga.hu/art/m/michelan/3sistina/1genesis/6adam/06_3ce6b.jpg"/>
          <p:cNvPicPr>
            <a:picLocks noChangeAspect="1" noChangeArrowheads="1"/>
          </p:cNvPicPr>
          <p:nvPr/>
        </p:nvPicPr>
        <p:blipFill>
          <a:blip r:embed="rId3" cstate="print"/>
          <a:srcRect/>
          <a:stretch>
            <a:fillRect/>
          </a:stretch>
        </p:blipFill>
        <p:spPr bwMode="auto">
          <a:xfrm>
            <a:off x="4427984" y="2204864"/>
            <a:ext cx="3803551" cy="306276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Renaissance schilderkunst</a:t>
            </a:r>
            <a:endParaRPr lang="nl-NL" dirty="0"/>
          </a:p>
        </p:txBody>
      </p:sp>
      <p:pic>
        <p:nvPicPr>
          <p:cNvPr id="23554" name="Picture 2" descr="http://www.schooltv.nl/eigenwijzer/mmbase/images/2374576"/>
          <p:cNvPicPr>
            <a:picLocks noChangeAspect="1" noChangeArrowheads="1"/>
          </p:cNvPicPr>
          <p:nvPr/>
        </p:nvPicPr>
        <p:blipFill>
          <a:blip r:embed="rId2" cstate="print"/>
          <a:srcRect/>
          <a:stretch>
            <a:fillRect/>
          </a:stretch>
        </p:blipFill>
        <p:spPr bwMode="auto">
          <a:xfrm>
            <a:off x="611560" y="1196752"/>
            <a:ext cx="3888432" cy="5366038"/>
          </a:xfrm>
          <a:prstGeom prst="rect">
            <a:avLst/>
          </a:prstGeom>
          <a:noFill/>
        </p:spPr>
      </p:pic>
      <p:pic>
        <p:nvPicPr>
          <p:cNvPr id="23556" name="Picture 4" descr="http://www.duits.de/literatuur/auteurs/plaatjes-renaissance/duerer.jpg"/>
          <p:cNvPicPr>
            <a:picLocks noChangeAspect="1" noChangeArrowheads="1"/>
          </p:cNvPicPr>
          <p:nvPr/>
        </p:nvPicPr>
        <p:blipFill>
          <a:blip r:embed="rId3" cstate="print"/>
          <a:srcRect/>
          <a:stretch>
            <a:fillRect/>
          </a:stretch>
        </p:blipFill>
        <p:spPr bwMode="auto">
          <a:xfrm>
            <a:off x="4932040" y="1268760"/>
            <a:ext cx="3864866" cy="4972795"/>
          </a:xfrm>
          <a:prstGeom prst="rect">
            <a:avLst/>
          </a:prstGeom>
          <a:noFill/>
        </p:spPr>
      </p:pic>
      <p:sp>
        <p:nvSpPr>
          <p:cNvPr id="3" name="Rechthoek 2"/>
          <p:cNvSpPr/>
          <p:nvPr/>
        </p:nvSpPr>
        <p:spPr>
          <a:xfrm>
            <a:off x="3779912" y="5229200"/>
            <a:ext cx="2592288" cy="1333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mens zelf meer centraal in de schilderkunst! </a:t>
            </a:r>
          </a:p>
          <a:p>
            <a:pPr algn="ctr"/>
            <a:r>
              <a:rPr lang="nl-NL" dirty="0" smtClean="0"/>
              <a:t>Mens is meer zelfbewust</a:t>
            </a:r>
            <a:endParaRPr lang="nl-N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Renaissance </a:t>
            </a:r>
            <a:r>
              <a:rPr lang="nl-NL" dirty="0" smtClean="0">
                <a:sym typeface="Wingdings" pitchFamily="2" charset="2"/>
              </a:rPr>
              <a:t> van Italië naar Noord-Europa </a:t>
            </a:r>
            <a:r>
              <a:rPr lang="nl-NL" sz="2700" i="1" dirty="0" smtClean="0">
                <a:sym typeface="Wingdings" pitchFamily="2" charset="2"/>
              </a:rPr>
              <a:t>(o.a. door de uitvinding van de boekdrukkunst 1450)</a:t>
            </a:r>
            <a:endParaRPr lang="nl-NL" sz="2700" i="1" dirty="0"/>
          </a:p>
        </p:txBody>
      </p:sp>
      <p:sp>
        <p:nvSpPr>
          <p:cNvPr id="3" name="Tijdelijke aanduiding voor inhoud 2"/>
          <p:cNvSpPr>
            <a:spLocks noGrp="1"/>
          </p:cNvSpPr>
          <p:nvPr>
            <p:ph idx="1"/>
          </p:nvPr>
        </p:nvSpPr>
        <p:spPr/>
        <p:txBody>
          <a:bodyPr/>
          <a:lstStyle/>
          <a:p>
            <a:pPr>
              <a:buNone/>
            </a:pPr>
            <a:r>
              <a:rPr lang="nl-NL" dirty="0" smtClean="0"/>
              <a:t>Ontstaan </a:t>
            </a:r>
            <a:r>
              <a:rPr lang="nl-NL" dirty="0" smtClean="0">
                <a:sym typeface="Wingdings" pitchFamily="2" charset="2"/>
              </a:rPr>
              <a:t> </a:t>
            </a:r>
            <a:r>
              <a:rPr lang="nl-NL" b="1" i="1" u="sng" dirty="0" smtClean="0"/>
              <a:t>Christelijk humanisme</a:t>
            </a:r>
          </a:p>
          <a:p>
            <a:pPr>
              <a:buNone/>
            </a:pPr>
            <a:r>
              <a:rPr lang="nl-NL" b="1" u="sng" dirty="0" smtClean="0"/>
              <a:t>Erasmus: </a:t>
            </a:r>
          </a:p>
          <a:p>
            <a:pPr>
              <a:buNone/>
            </a:pPr>
            <a:r>
              <a:rPr lang="nl-NL" dirty="0" smtClean="0">
                <a:hlinkClick r:id="rId2"/>
              </a:rPr>
              <a:t>http://schooltv.nl/video/erasmus-wie-was-erasmus/#q=erasmus</a:t>
            </a:r>
            <a:endParaRPr lang="nl-NL" dirty="0" smtClean="0"/>
          </a:p>
          <a:p>
            <a:pPr>
              <a:buNone/>
            </a:pPr>
            <a:r>
              <a:rPr lang="nl-NL" dirty="0" smtClean="0"/>
              <a:t>	</a:t>
            </a:r>
            <a:r>
              <a:rPr lang="nl-NL" i="1" dirty="0" smtClean="0"/>
              <a:t>Humanisme en renaissance hadden invloed op de manier waarop men tegen de kerk aankeek </a:t>
            </a:r>
            <a:r>
              <a:rPr lang="nl-NL" i="1" dirty="0" smtClean="0">
                <a:sym typeface="Wingdings" pitchFamily="2" charset="2"/>
              </a:rPr>
              <a:t> </a:t>
            </a:r>
            <a:r>
              <a:rPr lang="nl-NL" b="1" i="1" dirty="0" smtClean="0">
                <a:sym typeface="Wingdings" pitchFamily="2" charset="2"/>
              </a:rPr>
              <a:t>Kritiek</a:t>
            </a:r>
            <a:r>
              <a:rPr lang="nl-NL" i="1" dirty="0" smtClean="0">
                <a:sym typeface="Wingdings" pitchFamily="2" charset="2"/>
              </a:rPr>
              <a:t>!</a:t>
            </a:r>
            <a:endParaRPr lang="nl-NL"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Reflectie:</a:t>
            </a:r>
            <a:endParaRPr lang="nl-NL" dirty="0"/>
          </a:p>
        </p:txBody>
      </p:sp>
      <p:sp>
        <p:nvSpPr>
          <p:cNvPr id="3" name="Tijdelijke aanduiding voor inhoud 2"/>
          <p:cNvSpPr>
            <a:spLocks noGrp="1"/>
          </p:cNvSpPr>
          <p:nvPr>
            <p:ph idx="1"/>
          </p:nvPr>
        </p:nvSpPr>
        <p:spPr/>
        <p:txBody>
          <a:bodyPr>
            <a:normAutofit fontScale="85000" lnSpcReduction="20000"/>
          </a:bodyPr>
          <a:lstStyle/>
          <a:p>
            <a:pPr>
              <a:buNone/>
            </a:pPr>
            <a:r>
              <a:rPr lang="nl-NL" dirty="0" smtClean="0"/>
              <a:t>Zijn de kenmerkende aspecten (met de begrippen) van deze paragraaf begrepen? </a:t>
            </a:r>
          </a:p>
          <a:p>
            <a:r>
              <a:rPr lang="nl-NL" dirty="0" smtClean="0"/>
              <a:t>Het </a:t>
            </a:r>
            <a:r>
              <a:rPr lang="nl-NL" b="1" dirty="0" smtClean="0"/>
              <a:t>veranderende mens- en wereldbeeld </a:t>
            </a:r>
            <a:r>
              <a:rPr lang="nl-NL" dirty="0" smtClean="0"/>
              <a:t>van de </a:t>
            </a:r>
            <a:r>
              <a:rPr lang="nl-NL" b="1" dirty="0" smtClean="0"/>
              <a:t>renaissance </a:t>
            </a:r>
            <a:r>
              <a:rPr lang="nl-NL" dirty="0" smtClean="0"/>
              <a:t>en het begin van een </a:t>
            </a:r>
            <a:r>
              <a:rPr lang="nl-NL" b="1" dirty="0" smtClean="0"/>
              <a:t>nieuwe wetenschappelijke belangstelling</a:t>
            </a:r>
          </a:p>
          <a:p>
            <a:r>
              <a:rPr lang="nl-NL" dirty="0" smtClean="0"/>
              <a:t>De </a:t>
            </a:r>
            <a:r>
              <a:rPr lang="nl-NL" b="1" dirty="0" smtClean="0"/>
              <a:t>hernieuwde oriëntatie </a:t>
            </a:r>
            <a:r>
              <a:rPr lang="nl-NL" dirty="0" smtClean="0"/>
              <a:t>op het </a:t>
            </a:r>
            <a:r>
              <a:rPr lang="nl-NL" b="1" dirty="0" smtClean="0"/>
              <a:t>erfgoed</a:t>
            </a:r>
            <a:r>
              <a:rPr lang="nl-NL" dirty="0" smtClean="0"/>
              <a:t> van de </a:t>
            </a:r>
            <a:r>
              <a:rPr lang="nl-NL" b="1" dirty="0" smtClean="0"/>
              <a:t>klassieke oudheid</a:t>
            </a:r>
          </a:p>
          <a:p>
            <a:endParaRPr lang="nl-NL" b="1" dirty="0" smtClean="0"/>
          </a:p>
          <a:p>
            <a:pPr>
              <a:buNone/>
            </a:pPr>
            <a:r>
              <a:rPr lang="nl-NL" b="1" dirty="0" smtClean="0"/>
              <a:t>	</a:t>
            </a:r>
            <a:r>
              <a:rPr lang="nl-NL" b="1" i="1" dirty="0" smtClean="0"/>
              <a:t>Ga na of je de belangrijkste begrippen in deze kenmerkende aspecten goed kent en dat je snapt dat er tussen de twee kenmerkende aspecten een verband is. </a:t>
            </a:r>
          </a:p>
          <a:p>
            <a:pPr>
              <a:buNone/>
            </a:pPr>
            <a:endParaRPr lang="nl-NL" dirty="0" smtClean="0"/>
          </a:p>
          <a:p>
            <a:pPr>
              <a:buNone/>
            </a:pPr>
            <a:endParaRPr lang="nl-NL" dirty="0" smtClean="0"/>
          </a:p>
          <a:p>
            <a:pPr>
              <a:buNone/>
            </a:pPr>
            <a:endParaRPr lang="nl-NL" dirty="0" smtClean="0"/>
          </a:p>
          <a:p>
            <a:pPr>
              <a:buNone/>
            </a:pP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Maak alle opdrachten van paragraaf 5.1(intro, verwerken en historisch denken)</a:t>
            </a:r>
          </a:p>
          <a:p>
            <a:r>
              <a:rPr lang="nl-NL" dirty="0" smtClean="0"/>
              <a:t>Kijk alle opdrachten na met behulp van het antwoordmodel (staat in SOM). </a:t>
            </a:r>
          </a:p>
          <a:p>
            <a:endParaRPr lang="nl-NL" dirty="0" smtClean="0"/>
          </a:p>
          <a:p>
            <a:r>
              <a:rPr lang="nl-NL" dirty="0" smtClean="0"/>
              <a:t>Het lezen en bestuderen van vragen en het antwoordmodel is ook erg leerzaam! Met name als je moeite hebt met de toepassingsvragen </a:t>
            </a:r>
            <a:r>
              <a:rPr lang="nl-NL" smtClean="0"/>
              <a:t>op toetsen. </a:t>
            </a:r>
            <a:endParaRPr lang="nl-NL"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Erasmus</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endParaRPr lang="nl-NL" dirty="0" smtClean="0"/>
          </a:p>
          <a:p>
            <a:pPr marL="0" indent="0">
              <a:buNone/>
            </a:pPr>
            <a:endParaRPr lang="nl-NL" dirty="0"/>
          </a:p>
          <a:p>
            <a:pPr marL="0" indent="0">
              <a:buNone/>
            </a:pPr>
            <a:endParaRPr lang="nl-NL" dirty="0" smtClean="0"/>
          </a:p>
          <a:p>
            <a:pPr marL="0" indent="0">
              <a:buNone/>
            </a:pPr>
            <a:endParaRPr lang="nl-NL" dirty="0"/>
          </a:p>
          <a:p>
            <a:pPr marL="0" indent="0">
              <a:buNone/>
            </a:pPr>
            <a:r>
              <a:rPr lang="nl-NL" dirty="0" smtClean="0"/>
              <a:t>Examenvraag:</a:t>
            </a:r>
          </a:p>
          <a:p>
            <a:pPr marL="0" indent="0">
              <a:buNone/>
            </a:pPr>
            <a:r>
              <a:rPr lang="nl-NL" dirty="0" smtClean="0"/>
              <a:t>Een </a:t>
            </a:r>
            <a:r>
              <a:rPr lang="nl-NL" dirty="0"/>
              <a:t>gegeven:</a:t>
            </a:r>
          </a:p>
          <a:p>
            <a:pPr marL="0" indent="0">
              <a:buNone/>
            </a:pPr>
            <a:r>
              <a:rPr lang="nl-NL" dirty="0"/>
              <a:t>Omstreeks 1500 bestudeerde de humanist Erasmus de Bijbel aan de hand </a:t>
            </a:r>
            <a:r>
              <a:rPr lang="nl-NL" dirty="0" smtClean="0"/>
              <a:t>van de </a:t>
            </a:r>
            <a:r>
              <a:rPr lang="nl-NL" dirty="0"/>
              <a:t>oorspronkelijke Griekse teksten. Hierdoor ontdekte hij in de </a:t>
            </a:r>
            <a:r>
              <a:rPr lang="nl-NL" dirty="0" smtClean="0"/>
              <a:t>gangbare Latijnse </a:t>
            </a:r>
            <a:r>
              <a:rPr lang="nl-NL" dirty="0"/>
              <a:t>vertaling van de Bijbel veel fouten.</a:t>
            </a:r>
          </a:p>
          <a:p>
            <a:pPr marL="0" indent="0">
              <a:buNone/>
            </a:pPr>
            <a:r>
              <a:rPr lang="nl-NL" dirty="0" smtClean="0"/>
              <a:t>(2p) </a:t>
            </a:r>
            <a:r>
              <a:rPr lang="nl-NL" b="1" dirty="0" smtClean="0"/>
              <a:t> </a:t>
            </a:r>
            <a:r>
              <a:rPr lang="nl-NL" dirty="0"/>
              <a:t>Leg uit dat dit gegeven past bij twee kenmerkende aspecten van de </a:t>
            </a:r>
            <a:r>
              <a:rPr lang="nl-NL" dirty="0" smtClean="0"/>
              <a:t>zestiende eeuw</a:t>
            </a:r>
            <a:r>
              <a:rPr lang="nl-NL" dirty="0"/>
              <a:t>.</a:t>
            </a:r>
          </a:p>
        </p:txBody>
      </p:sp>
      <p:sp>
        <p:nvSpPr>
          <p:cNvPr id="4" name="Rechthoek 3"/>
          <p:cNvSpPr/>
          <p:nvPr/>
        </p:nvSpPr>
        <p:spPr>
          <a:xfrm>
            <a:off x="485282" y="2132856"/>
            <a:ext cx="4572000" cy="646331"/>
          </a:xfrm>
          <a:prstGeom prst="rect">
            <a:avLst/>
          </a:prstGeom>
        </p:spPr>
        <p:txBody>
          <a:bodyPr>
            <a:spAutoFit/>
          </a:bodyPr>
          <a:lstStyle/>
          <a:p>
            <a:r>
              <a:rPr lang="nl-NL" dirty="0">
                <a:hlinkClick r:id="rId2"/>
              </a:rPr>
              <a:t>http://www.schooltv.nl/video/erasmus-wie-was-erasmus/#q=erasmus</a:t>
            </a:r>
            <a:endParaRPr lang="nl-NL" dirty="0"/>
          </a:p>
        </p:txBody>
      </p:sp>
      <p:sp>
        <p:nvSpPr>
          <p:cNvPr id="5" name="Rechthoek 4"/>
          <p:cNvSpPr/>
          <p:nvPr/>
        </p:nvSpPr>
        <p:spPr>
          <a:xfrm>
            <a:off x="493214" y="1600362"/>
            <a:ext cx="3201967" cy="369332"/>
          </a:xfrm>
          <a:prstGeom prst="rect">
            <a:avLst/>
          </a:prstGeom>
        </p:spPr>
        <p:txBody>
          <a:bodyPr wrap="none">
            <a:spAutoFit/>
          </a:bodyPr>
          <a:lstStyle/>
          <a:p>
            <a:r>
              <a:rPr lang="nl-NL" dirty="0">
                <a:hlinkClick r:id="rId3"/>
              </a:rPr>
              <a:t>http://www.entoen.nu/erasmus</a:t>
            </a:r>
            <a:endParaRPr lang="nl-NL" dirty="0"/>
          </a:p>
        </p:txBody>
      </p:sp>
    </p:spTree>
    <p:extLst>
      <p:ext uri="{BB962C8B-B14F-4D97-AF65-F5344CB8AC3E}">
        <p14:creationId xmlns:p14="http://schemas.microsoft.com/office/powerpoint/2010/main" val="166362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b="1" dirty="0"/>
              <a:t>maximumscore 2 </a:t>
            </a:r>
            <a:endParaRPr lang="nl-NL" dirty="0"/>
          </a:p>
          <a:p>
            <a:pPr marL="0" indent="0">
              <a:buNone/>
            </a:pPr>
            <a:r>
              <a:rPr lang="nl-NL" dirty="0"/>
              <a:t>Voorbeeld van een juist antwoord is (twee van de volgende): </a:t>
            </a:r>
          </a:p>
          <a:p>
            <a:endParaRPr lang="nl-NL" dirty="0"/>
          </a:p>
          <a:p>
            <a:pPr marL="0" indent="0">
              <a:buNone/>
            </a:pPr>
            <a:r>
              <a:rPr lang="nl-NL" dirty="0"/>
              <a:t>Het gegeven dat Erasmus Griekse teksten bestudeerde past bij de hernieuwde oriëntatie op het erfgoed van de klassieke oudheid (of een omschrijving daarvan). </a:t>
            </a:r>
          </a:p>
          <a:p>
            <a:endParaRPr lang="nl-NL" dirty="0"/>
          </a:p>
          <a:p>
            <a:pPr marL="0" indent="0">
              <a:buNone/>
            </a:pPr>
            <a:r>
              <a:rPr lang="nl-NL" dirty="0"/>
              <a:t>De bestudering van de oorspronkelijke teksten van de Bijbel past bij de nieuwe wetenschappelijke belangstelling (of een omschrijving daarvan). </a:t>
            </a:r>
          </a:p>
          <a:p>
            <a:endParaRPr lang="nl-NL" dirty="0"/>
          </a:p>
          <a:p>
            <a:pPr marL="0" indent="0">
              <a:buNone/>
            </a:pPr>
            <a:r>
              <a:rPr lang="nl-NL" dirty="0"/>
              <a:t>De kritiek die wordt geleverd op de invulling van het rooms-katholieke geloof / het constateren van fouten in de gebruikte Bijbelvertaling past bij de Reformatie (die leidde tot een splitsing van de christelijke kerk) (of een omschrijving daarvan). </a:t>
            </a:r>
          </a:p>
          <a:p>
            <a:endParaRPr lang="nl-NL" dirty="0"/>
          </a:p>
          <a:p>
            <a:pPr marL="0" indent="0">
              <a:buNone/>
            </a:pPr>
            <a:r>
              <a:rPr lang="nl-NL" dirty="0"/>
              <a:t>per juiste combinatie van gegeven en kenmerkend aspect 1 </a:t>
            </a:r>
          </a:p>
        </p:txBody>
      </p:sp>
    </p:spTree>
    <p:extLst>
      <p:ext uri="{BB962C8B-B14F-4D97-AF65-F5344CB8AC3E}">
        <p14:creationId xmlns:p14="http://schemas.microsoft.com/office/powerpoint/2010/main" val="2278591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 </a:t>
            </a:r>
            <a:endParaRPr lang="nl-NL" dirty="0"/>
          </a:p>
        </p:txBody>
      </p:sp>
      <p:sp>
        <p:nvSpPr>
          <p:cNvPr id="3" name="Tijdelijke aanduiding voor inhoud 2"/>
          <p:cNvSpPr>
            <a:spLocks noGrp="1"/>
          </p:cNvSpPr>
          <p:nvPr>
            <p:ph idx="1"/>
          </p:nvPr>
        </p:nvSpPr>
        <p:spPr/>
        <p:txBody>
          <a:bodyPr/>
          <a:lstStyle/>
          <a:p>
            <a:r>
              <a:rPr lang="nl-NL" dirty="0" smtClean="0"/>
              <a:t>Het veranderende </a:t>
            </a:r>
            <a:r>
              <a:rPr lang="nl-NL" b="1" dirty="0" smtClean="0">
                <a:solidFill>
                  <a:srgbClr val="FF0000"/>
                </a:solidFill>
              </a:rPr>
              <a:t>mens- en wereldbeeld </a:t>
            </a:r>
            <a:r>
              <a:rPr lang="nl-NL" dirty="0" smtClean="0"/>
              <a:t>van de </a:t>
            </a:r>
            <a:r>
              <a:rPr lang="nl-NL" b="1" dirty="0" smtClean="0">
                <a:solidFill>
                  <a:srgbClr val="FF0000"/>
                </a:solidFill>
              </a:rPr>
              <a:t>renaissance</a:t>
            </a:r>
            <a:r>
              <a:rPr lang="nl-NL" dirty="0" smtClean="0"/>
              <a:t> en het begin van een nieuwe </a:t>
            </a:r>
            <a:r>
              <a:rPr lang="nl-NL" b="1" dirty="0" smtClean="0">
                <a:solidFill>
                  <a:srgbClr val="FF0000"/>
                </a:solidFill>
              </a:rPr>
              <a:t>wetenschappelijke belangstelling</a:t>
            </a:r>
          </a:p>
          <a:p>
            <a:r>
              <a:rPr lang="nl-NL" dirty="0" smtClean="0"/>
              <a:t>De hernieuwde oriëntatie op het erfgoed van de </a:t>
            </a:r>
            <a:r>
              <a:rPr lang="nl-NL" b="1" dirty="0" smtClean="0">
                <a:solidFill>
                  <a:srgbClr val="FF0000"/>
                </a:solidFill>
              </a:rPr>
              <a:t>klassieke oudheid</a:t>
            </a:r>
          </a:p>
          <a:p>
            <a:endParaRPr lang="nl-NL" b="1" dirty="0">
              <a:solidFill>
                <a:srgbClr val="FF0000"/>
              </a:solidFill>
            </a:endParaRPr>
          </a:p>
          <a:p>
            <a:pPr marL="0" indent="0">
              <a:buNone/>
            </a:pPr>
            <a:r>
              <a:rPr lang="nl-NL" b="1" dirty="0" smtClean="0">
                <a:solidFill>
                  <a:srgbClr val="FF0000"/>
                </a:solidFill>
              </a:rPr>
              <a:t>Wanneer? Tussen 1300 - 1500</a:t>
            </a:r>
            <a:endParaRPr lang="nl-NL"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u="sng" dirty="0" smtClean="0"/>
              <a:t>Renaissance</a:t>
            </a:r>
            <a:endParaRPr lang="nl-NL" b="1" u="sng" dirty="0"/>
          </a:p>
        </p:txBody>
      </p:sp>
      <p:pic>
        <p:nvPicPr>
          <p:cNvPr id="10242" name="Picture 2" descr="http://artinvestment.ru/content/download/news/20100310_giorgio_vasari.jpg"/>
          <p:cNvPicPr>
            <a:picLocks noChangeAspect="1" noChangeArrowheads="1"/>
          </p:cNvPicPr>
          <p:nvPr/>
        </p:nvPicPr>
        <p:blipFill>
          <a:blip r:embed="rId2" cstate="print"/>
          <a:srcRect b="17083"/>
          <a:stretch>
            <a:fillRect/>
          </a:stretch>
        </p:blipFill>
        <p:spPr bwMode="auto">
          <a:xfrm>
            <a:off x="4788024" y="1196752"/>
            <a:ext cx="3871555" cy="5300832"/>
          </a:xfrm>
          <a:prstGeom prst="rect">
            <a:avLst/>
          </a:prstGeom>
          <a:noFill/>
        </p:spPr>
      </p:pic>
      <p:sp>
        <p:nvSpPr>
          <p:cNvPr id="7" name="Gekromd lint omhoog 6"/>
          <p:cNvSpPr/>
          <p:nvPr/>
        </p:nvSpPr>
        <p:spPr>
          <a:xfrm>
            <a:off x="4607496" y="5301208"/>
            <a:ext cx="4536504" cy="155679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Giorgio</a:t>
            </a:r>
            <a:r>
              <a:rPr lang="nl-NL" dirty="0" smtClean="0"/>
              <a:t> </a:t>
            </a:r>
            <a:r>
              <a:rPr lang="nl-NL" dirty="0" err="1" smtClean="0"/>
              <a:t>Vasari</a:t>
            </a:r>
            <a:r>
              <a:rPr lang="nl-NL" dirty="0" smtClean="0"/>
              <a:t>,</a:t>
            </a:r>
          </a:p>
          <a:p>
            <a:pPr algn="ctr"/>
            <a:r>
              <a:rPr lang="nl-NL" dirty="0" smtClean="0"/>
              <a:t>Italiaanse schilder, architect uit de Renaissancetijd</a:t>
            </a:r>
            <a:endParaRPr lang="nl-NL" dirty="0"/>
          </a:p>
        </p:txBody>
      </p:sp>
      <p:sp>
        <p:nvSpPr>
          <p:cNvPr id="8" name="Ovale toelichting 7"/>
          <p:cNvSpPr/>
          <p:nvPr/>
        </p:nvSpPr>
        <p:spPr>
          <a:xfrm>
            <a:off x="467544" y="1700808"/>
            <a:ext cx="4248472" cy="3672408"/>
          </a:xfrm>
          <a:prstGeom prst="wedgeEllipseCallout">
            <a:avLst>
              <a:gd name="adj1" fmla="val 82652"/>
              <a:gd name="adj2" fmla="val -9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smtClean="0"/>
              <a:t>1450</a:t>
            </a:r>
          </a:p>
          <a:p>
            <a:r>
              <a:rPr lang="nl-NL" i="1" dirty="0" smtClean="0"/>
              <a:t>De tijd die voor ons ligt is minderwaardig, ik merk dat er een nieuwe tijd is aangebroken. Een tijd die net zoals de oudheid belangrijk is. Ik vind dat mijn tijd een wedergeboorte is van de oudheid: een renaissance!</a:t>
            </a:r>
            <a:endParaRPr lang="nl-NL"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sz="3600" b="1" u="sng" dirty="0" smtClean="0"/>
              <a:t>Middeleeuwen   </a:t>
            </a:r>
            <a:r>
              <a:rPr lang="nl-NL" sz="3600" dirty="0" smtClean="0"/>
              <a:t>           </a:t>
            </a:r>
            <a:r>
              <a:rPr lang="nl-NL" sz="3600" b="1" u="sng" dirty="0" smtClean="0"/>
              <a:t>Vroegmoderne tijd</a:t>
            </a:r>
            <a:endParaRPr lang="nl-NL" sz="3600" b="1" u="sng" dirty="0"/>
          </a:p>
        </p:txBody>
      </p:sp>
      <p:cxnSp>
        <p:nvCxnSpPr>
          <p:cNvPr id="4" name="Rechte verbindingslijn met pijl 3"/>
          <p:cNvCxnSpPr/>
          <p:nvPr/>
        </p:nvCxnSpPr>
        <p:spPr>
          <a:xfrm>
            <a:off x="3491880" y="836712"/>
            <a:ext cx="1224136" cy="0"/>
          </a:xfrm>
          <a:prstGeom prst="straightConnector1">
            <a:avLst/>
          </a:prstGeom>
          <a:ln w="47625">
            <a:headEnd type="arrow"/>
            <a:tailEnd type="arrow"/>
          </a:ln>
        </p:spPr>
        <p:style>
          <a:lnRef idx="1">
            <a:schemeClr val="accent1"/>
          </a:lnRef>
          <a:fillRef idx="0">
            <a:schemeClr val="accent1"/>
          </a:fillRef>
          <a:effectRef idx="0">
            <a:schemeClr val="accent1"/>
          </a:effectRef>
          <a:fontRef idx="minor">
            <a:schemeClr val="tx1"/>
          </a:fontRef>
        </p:style>
      </p:cxnSp>
      <p:pic>
        <p:nvPicPr>
          <p:cNvPr id="17410" name="Picture 2" descr="http://upload.wikimedia.org/wikipedia/commons/thumb/3/34/Byzantinischer_Maler_des_10._Jahrhunderts_001.jpg/468px-Byzantinischer_Maler_des_10._Jahrhunderts_001.jpg"/>
          <p:cNvPicPr>
            <a:picLocks noChangeAspect="1" noChangeArrowheads="1"/>
          </p:cNvPicPr>
          <p:nvPr/>
        </p:nvPicPr>
        <p:blipFill>
          <a:blip r:embed="rId2" cstate="print"/>
          <a:srcRect/>
          <a:stretch>
            <a:fillRect/>
          </a:stretch>
        </p:blipFill>
        <p:spPr bwMode="auto">
          <a:xfrm>
            <a:off x="179512" y="2204864"/>
            <a:ext cx="3517114" cy="4509120"/>
          </a:xfrm>
          <a:prstGeom prst="rect">
            <a:avLst/>
          </a:prstGeom>
          <a:noFill/>
        </p:spPr>
      </p:pic>
      <p:pic>
        <p:nvPicPr>
          <p:cNvPr id="17412" name="Picture 4" descr="http://www.historyking.com/images/Most-Well-Known-Renaissance-Art.jpg"/>
          <p:cNvPicPr>
            <a:picLocks noChangeAspect="1" noChangeArrowheads="1"/>
          </p:cNvPicPr>
          <p:nvPr/>
        </p:nvPicPr>
        <p:blipFill>
          <a:blip r:embed="rId3" cstate="print"/>
          <a:srcRect/>
          <a:stretch>
            <a:fillRect/>
          </a:stretch>
        </p:blipFill>
        <p:spPr bwMode="auto">
          <a:xfrm>
            <a:off x="5290712" y="2132856"/>
            <a:ext cx="3163296" cy="4578872"/>
          </a:xfrm>
          <a:prstGeom prst="rect">
            <a:avLst/>
          </a:prstGeom>
          <a:noFill/>
        </p:spPr>
      </p:pic>
      <p:sp>
        <p:nvSpPr>
          <p:cNvPr id="10" name="Ovale toelichting 9"/>
          <p:cNvSpPr/>
          <p:nvPr/>
        </p:nvSpPr>
        <p:spPr>
          <a:xfrm>
            <a:off x="683568" y="1196752"/>
            <a:ext cx="2736304" cy="2016224"/>
          </a:xfrm>
          <a:prstGeom prst="wedgeEllipseCallout">
            <a:avLst>
              <a:gd name="adj1" fmla="val -9019"/>
              <a:gd name="adj2" fmla="val 70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Mensbeeld middeleeuwen:</a:t>
            </a:r>
          </a:p>
          <a:p>
            <a:pPr algn="ctr"/>
            <a:r>
              <a:rPr lang="nl-NL" b="1" u="sng" dirty="0" smtClean="0"/>
              <a:t>Memento </a:t>
            </a:r>
            <a:r>
              <a:rPr lang="nl-NL" b="1" u="sng" dirty="0" err="1" smtClean="0"/>
              <a:t>Mori</a:t>
            </a:r>
            <a:endParaRPr lang="nl-NL" b="1" u="sng" dirty="0" smtClean="0"/>
          </a:p>
          <a:p>
            <a:pPr algn="ctr"/>
            <a:r>
              <a:rPr lang="nl-NL" dirty="0" smtClean="0"/>
              <a:t>Denk eraan, je gaat dood!</a:t>
            </a:r>
            <a:endParaRPr lang="nl-NL" dirty="0"/>
          </a:p>
        </p:txBody>
      </p:sp>
      <p:sp>
        <p:nvSpPr>
          <p:cNvPr id="11" name="Ovale toelichting 10"/>
          <p:cNvSpPr/>
          <p:nvPr/>
        </p:nvSpPr>
        <p:spPr>
          <a:xfrm>
            <a:off x="3923928" y="1052736"/>
            <a:ext cx="2448272" cy="2592288"/>
          </a:xfrm>
          <a:prstGeom prst="wedgeEllipseCallout">
            <a:avLst>
              <a:gd name="adj1" fmla="val 31229"/>
              <a:gd name="adj2" fmla="val 58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Mensbeeld vroegmoderne tijd (renaissance)</a:t>
            </a:r>
          </a:p>
          <a:p>
            <a:pPr algn="ctr"/>
            <a:r>
              <a:rPr lang="nl-NL" b="1" u="sng" dirty="0" err="1" smtClean="0"/>
              <a:t>Carpe</a:t>
            </a:r>
            <a:r>
              <a:rPr lang="nl-NL" b="1" u="sng" dirty="0" smtClean="0"/>
              <a:t> </a:t>
            </a:r>
            <a:r>
              <a:rPr lang="nl-NL" b="1" u="sng" dirty="0" err="1" smtClean="0"/>
              <a:t>Diem</a:t>
            </a:r>
            <a:endParaRPr lang="nl-NL" b="1" u="sng" dirty="0" smtClean="0"/>
          </a:p>
          <a:p>
            <a:pPr algn="ctr"/>
            <a:r>
              <a:rPr lang="nl-NL" dirty="0" smtClean="0"/>
              <a:t>Pluk de dag, je leeft maar één keer</a:t>
            </a:r>
            <a:endParaRPr lang="nl-NL" dirty="0"/>
          </a:p>
        </p:txBody>
      </p:sp>
      <p:sp>
        <p:nvSpPr>
          <p:cNvPr id="13" name="Ovaal 12"/>
          <p:cNvSpPr/>
          <p:nvPr/>
        </p:nvSpPr>
        <p:spPr>
          <a:xfrm>
            <a:off x="323528" y="278092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God!</a:t>
            </a:r>
            <a:endParaRPr lang="nl-NL" dirty="0"/>
          </a:p>
        </p:txBody>
      </p:sp>
      <p:sp>
        <p:nvSpPr>
          <p:cNvPr id="14" name="Ovaal 13"/>
          <p:cNvSpPr/>
          <p:nvPr/>
        </p:nvSpPr>
        <p:spPr>
          <a:xfrm>
            <a:off x="2267744" y="3429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God!</a:t>
            </a:r>
            <a:endParaRPr lang="nl-NL" dirty="0"/>
          </a:p>
        </p:txBody>
      </p:sp>
      <p:sp>
        <p:nvSpPr>
          <p:cNvPr id="15" name="Ovaal 14"/>
          <p:cNvSpPr/>
          <p:nvPr/>
        </p:nvSpPr>
        <p:spPr>
          <a:xfrm>
            <a:off x="683568" y="3212976"/>
            <a:ext cx="10584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Bijbel</a:t>
            </a:r>
            <a:endParaRPr lang="nl-NL" dirty="0"/>
          </a:p>
        </p:txBody>
      </p:sp>
      <p:sp>
        <p:nvSpPr>
          <p:cNvPr id="16" name="Ovaal 15"/>
          <p:cNvSpPr/>
          <p:nvPr/>
        </p:nvSpPr>
        <p:spPr>
          <a:xfrm>
            <a:off x="539552" y="429309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God!</a:t>
            </a:r>
            <a:endParaRPr lang="nl-NL" dirty="0"/>
          </a:p>
        </p:txBody>
      </p:sp>
      <p:sp>
        <p:nvSpPr>
          <p:cNvPr id="17" name="Ovaal 16"/>
          <p:cNvSpPr/>
          <p:nvPr/>
        </p:nvSpPr>
        <p:spPr>
          <a:xfrm>
            <a:off x="1547664" y="37170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God!</a:t>
            </a:r>
            <a:endParaRPr lang="nl-NL" dirty="0"/>
          </a:p>
        </p:txBody>
      </p:sp>
      <p:sp>
        <p:nvSpPr>
          <p:cNvPr id="18" name="Ovaal 17"/>
          <p:cNvSpPr/>
          <p:nvPr/>
        </p:nvSpPr>
        <p:spPr>
          <a:xfrm>
            <a:off x="1907704" y="508518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kerk</a:t>
            </a:r>
            <a:endParaRPr lang="nl-NL" dirty="0"/>
          </a:p>
        </p:txBody>
      </p:sp>
      <p:sp>
        <p:nvSpPr>
          <p:cNvPr id="19" name="Ovaal 18"/>
          <p:cNvSpPr/>
          <p:nvPr/>
        </p:nvSpPr>
        <p:spPr>
          <a:xfrm>
            <a:off x="467544" y="5085184"/>
            <a:ext cx="129614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bidden</a:t>
            </a:r>
            <a:endParaRPr lang="nl-NL" dirty="0"/>
          </a:p>
        </p:txBody>
      </p:sp>
      <p:sp>
        <p:nvSpPr>
          <p:cNvPr id="20" name="Ovaal 19"/>
          <p:cNvSpPr/>
          <p:nvPr/>
        </p:nvSpPr>
        <p:spPr>
          <a:xfrm>
            <a:off x="2339752" y="4293096"/>
            <a:ext cx="1296144" cy="11304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hemel</a:t>
            </a:r>
            <a:endParaRPr lang="nl-NL" dirty="0"/>
          </a:p>
        </p:txBody>
      </p:sp>
      <p:sp>
        <p:nvSpPr>
          <p:cNvPr id="21" name="Ovaal 20"/>
          <p:cNvSpPr/>
          <p:nvPr/>
        </p:nvSpPr>
        <p:spPr>
          <a:xfrm>
            <a:off x="1187624" y="43651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God!</a:t>
            </a:r>
            <a:endParaRPr lang="nl-NL" dirty="0"/>
          </a:p>
        </p:txBody>
      </p:sp>
      <p:sp>
        <p:nvSpPr>
          <p:cNvPr id="22" name="Ovaal 21"/>
          <p:cNvSpPr/>
          <p:nvPr/>
        </p:nvSpPr>
        <p:spPr>
          <a:xfrm>
            <a:off x="6372200" y="2276872"/>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Jij!</a:t>
            </a:r>
            <a:endParaRPr lang="nl-NL" dirty="0"/>
          </a:p>
        </p:txBody>
      </p:sp>
      <p:sp>
        <p:nvSpPr>
          <p:cNvPr id="23" name="Ovaal 22"/>
          <p:cNvSpPr/>
          <p:nvPr/>
        </p:nvSpPr>
        <p:spPr>
          <a:xfrm>
            <a:off x="6300192" y="2996952"/>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Jij!</a:t>
            </a:r>
            <a:endParaRPr lang="nl-NL" dirty="0"/>
          </a:p>
        </p:txBody>
      </p:sp>
      <p:sp>
        <p:nvSpPr>
          <p:cNvPr id="24" name="Ovaal 23"/>
          <p:cNvSpPr/>
          <p:nvPr/>
        </p:nvSpPr>
        <p:spPr>
          <a:xfrm>
            <a:off x="7020272" y="5445224"/>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geniet!</a:t>
            </a:r>
            <a:endParaRPr lang="nl-NL" dirty="0"/>
          </a:p>
        </p:txBody>
      </p:sp>
      <p:sp>
        <p:nvSpPr>
          <p:cNvPr id="25" name="Ovaal 24"/>
          <p:cNvSpPr/>
          <p:nvPr/>
        </p:nvSpPr>
        <p:spPr>
          <a:xfrm>
            <a:off x="5508104" y="4005064"/>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Leven op aarde</a:t>
            </a:r>
            <a:endParaRPr lang="nl-NL" dirty="0"/>
          </a:p>
        </p:txBody>
      </p:sp>
      <p:sp>
        <p:nvSpPr>
          <p:cNvPr id="28" name="Ovaal 27"/>
          <p:cNvSpPr/>
          <p:nvPr/>
        </p:nvSpPr>
        <p:spPr>
          <a:xfrm>
            <a:off x="5436096" y="5517232"/>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Goed leven</a:t>
            </a:r>
            <a:endParaRPr lang="nl-NL" dirty="0"/>
          </a:p>
        </p:txBody>
      </p:sp>
      <p:sp>
        <p:nvSpPr>
          <p:cNvPr id="29" name="Ovaal 28"/>
          <p:cNvSpPr/>
          <p:nvPr/>
        </p:nvSpPr>
        <p:spPr>
          <a:xfrm>
            <a:off x="6732240" y="4149080"/>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kunst</a:t>
            </a:r>
            <a:endParaRPr lang="nl-NL" dirty="0"/>
          </a:p>
        </p:txBody>
      </p:sp>
      <p:sp>
        <p:nvSpPr>
          <p:cNvPr id="30" name="Ovaal 29"/>
          <p:cNvSpPr/>
          <p:nvPr/>
        </p:nvSpPr>
        <p:spPr>
          <a:xfrm>
            <a:off x="7164288" y="3284984"/>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leven</a:t>
            </a:r>
            <a:endParaRPr lang="nl-NL" dirty="0"/>
          </a:p>
        </p:txBody>
      </p:sp>
      <p:sp>
        <p:nvSpPr>
          <p:cNvPr id="31" name="Ovaal 30"/>
          <p:cNvSpPr/>
          <p:nvPr/>
        </p:nvSpPr>
        <p:spPr>
          <a:xfrm>
            <a:off x="6084168" y="4797152"/>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Jij!</a:t>
            </a:r>
            <a:endParaRPr lang="nl-NL" dirty="0"/>
          </a:p>
        </p:txBody>
      </p:sp>
      <p:sp>
        <p:nvSpPr>
          <p:cNvPr id="32" name="Ovaal 31"/>
          <p:cNvSpPr/>
          <p:nvPr/>
        </p:nvSpPr>
        <p:spPr>
          <a:xfrm>
            <a:off x="7452320" y="2204864"/>
            <a:ext cx="1224136" cy="1058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geniet!</a:t>
            </a:r>
            <a:endParaRPr lang="nl-NL" dirty="0"/>
          </a:p>
        </p:txBody>
      </p:sp>
      <p:sp>
        <p:nvSpPr>
          <p:cNvPr id="3" name="Tekstvak 2"/>
          <p:cNvSpPr txBox="1"/>
          <p:nvPr/>
        </p:nvSpPr>
        <p:spPr>
          <a:xfrm>
            <a:off x="3253112" y="190989"/>
            <a:ext cx="2637776" cy="369332"/>
          </a:xfrm>
          <a:prstGeom prst="rect">
            <a:avLst/>
          </a:prstGeom>
          <a:noFill/>
        </p:spPr>
        <p:txBody>
          <a:bodyPr wrap="square" rtlCol="0">
            <a:spAutoFit/>
          </a:bodyPr>
          <a:lstStyle/>
          <a:p>
            <a:r>
              <a:rPr lang="nl-NL" dirty="0" smtClean="0"/>
              <a:t>mentaliteitsverandering</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4" presetClass="entr" presetSubtype="0" accel="10000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0.05"/>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 calcmode="lin" valueType="num">
                                      <p:cBhvr>
                                        <p:cTn id="19" dur="500" fill="hold"/>
                                        <p:tgtEl>
                                          <p:spTgt spid="13"/>
                                        </p:tgtEl>
                                        <p:attrNameLst>
                                          <p:attrName>ppt_x</p:attrName>
                                        </p:attrNameLst>
                                      </p:cBhvr>
                                      <p:tavLst>
                                        <p:tav tm="0">
                                          <p:val>
                                            <p:strVal val="#ppt_x-.2"/>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strVal val="#ppt_w*0.05"/>
                                          </p:val>
                                        </p:tav>
                                        <p:tav tm="100000">
                                          <p:val>
                                            <p:strVal val="#ppt_w"/>
                                          </p:val>
                                        </p:tav>
                                      </p:tavLst>
                                    </p:anim>
                                    <p:anim calcmode="lin" valueType="num">
                                      <p:cBhvr>
                                        <p:cTn id="27" dur="500" fill="hold"/>
                                        <p:tgtEl>
                                          <p:spTgt spid="16"/>
                                        </p:tgtEl>
                                        <p:attrNameLst>
                                          <p:attrName>ppt_h</p:attrName>
                                        </p:attrNameLst>
                                      </p:cBhvr>
                                      <p:tavLst>
                                        <p:tav tm="0">
                                          <p:val>
                                            <p:strVal val="#ppt_h"/>
                                          </p:val>
                                        </p:tav>
                                        <p:tav tm="100000">
                                          <p:val>
                                            <p:strVal val="#ppt_h"/>
                                          </p:val>
                                        </p:tav>
                                      </p:tavLst>
                                    </p:anim>
                                    <p:anim calcmode="lin" valueType="num">
                                      <p:cBhvr>
                                        <p:cTn id="28" dur="500" fill="hold"/>
                                        <p:tgtEl>
                                          <p:spTgt spid="16"/>
                                        </p:tgtEl>
                                        <p:attrNameLst>
                                          <p:attrName>ppt_x</p:attrName>
                                        </p:attrNameLst>
                                      </p:cBhvr>
                                      <p:tavLst>
                                        <p:tav tm="0">
                                          <p:val>
                                            <p:strVal val="#ppt_x-.2"/>
                                          </p:val>
                                        </p:tav>
                                        <p:tav tm="100000">
                                          <p:val>
                                            <p:strVal val="#ppt_x"/>
                                          </p:val>
                                        </p:tav>
                                      </p:tavLst>
                                    </p:anim>
                                    <p:anim calcmode="lin" valueType="num">
                                      <p:cBhvr>
                                        <p:cTn id="29" dur="500" fill="hold"/>
                                        <p:tgtEl>
                                          <p:spTgt spid="16"/>
                                        </p:tgtEl>
                                        <p:attrNameLst>
                                          <p:attrName>ppt_y</p:attrName>
                                        </p:attrNameLst>
                                      </p:cBhvr>
                                      <p:tavLst>
                                        <p:tav tm="0">
                                          <p:val>
                                            <p:strVal val="#ppt_y"/>
                                          </p:val>
                                        </p:tav>
                                        <p:tav tm="100000">
                                          <p:val>
                                            <p:strVal val="#ppt_y"/>
                                          </p:val>
                                        </p:tav>
                                      </p:tavLst>
                                    </p:anim>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5"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anim calcmode="lin" valueType="num">
                                      <p:cBhvr>
                                        <p:cTn id="42" dur="2000" fill="hold"/>
                                        <p:tgtEl>
                                          <p:spTgt spid="15"/>
                                        </p:tgtEl>
                                        <p:attrNameLst>
                                          <p:attrName>style.rotation</p:attrName>
                                        </p:attrNameLst>
                                      </p:cBhvr>
                                      <p:tavLst>
                                        <p:tav tm="0">
                                          <p:val>
                                            <p:fltVal val="720"/>
                                          </p:val>
                                        </p:tav>
                                        <p:tav tm="100000">
                                          <p:val>
                                            <p:fltVal val="0"/>
                                          </p:val>
                                        </p:tav>
                                      </p:tavLst>
                                    </p:anim>
                                    <p:anim calcmode="lin" valueType="num">
                                      <p:cBhvr>
                                        <p:cTn id="43" dur="2000" fill="hold"/>
                                        <p:tgtEl>
                                          <p:spTgt spid="15"/>
                                        </p:tgtEl>
                                        <p:attrNameLst>
                                          <p:attrName>ppt_h</p:attrName>
                                        </p:attrNameLst>
                                      </p:cBhvr>
                                      <p:tavLst>
                                        <p:tav tm="0">
                                          <p:val>
                                            <p:fltVal val="0"/>
                                          </p:val>
                                        </p:tav>
                                        <p:tav tm="100000">
                                          <p:val>
                                            <p:strVal val="#ppt_h"/>
                                          </p:val>
                                        </p:tav>
                                      </p:tavLst>
                                    </p:anim>
                                    <p:anim calcmode="lin" valueType="num">
                                      <p:cBhvr>
                                        <p:cTn id="44"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amond(in)">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80">
                                          <p:stCondLst>
                                            <p:cond delay="0"/>
                                          </p:stCondLst>
                                        </p:cTn>
                                        <p:tgtEl>
                                          <p:spTgt spid="19"/>
                                        </p:tgtEl>
                                      </p:cBhvr>
                                    </p:animEffect>
                                    <p:anim calcmode="lin" valueType="num">
                                      <p:cBhvr>
                                        <p:cTn id="55"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0" dur="26">
                                          <p:stCondLst>
                                            <p:cond delay="650"/>
                                          </p:stCondLst>
                                        </p:cTn>
                                        <p:tgtEl>
                                          <p:spTgt spid="19"/>
                                        </p:tgtEl>
                                      </p:cBhvr>
                                      <p:to x="100000" y="60000"/>
                                    </p:animScale>
                                    <p:animScale>
                                      <p:cBhvr>
                                        <p:cTn id="61" dur="166" decel="50000">
                                          <p:stCondLst>
                                            <p:cond delay="676"/>
                                          </p:stCondLst>
                                        </p:cTn>
                                        <p:tgtEl>
                                          <p:spTgt spid="19"/>
                                        </p:tgtEl>
                                      </p:cBhvr>
                                      <p:to x="100000" y="100000"/>
                                    </p:animScale>
                                    <p:animScale>
                                      <p:cBhvr>
                                        <p:cTn id="62" dur="26">
                                          <p:stCondLst>
                                            <p:cond delay="1312"/>
                                          </p:stCondLst>
                                        </p:cTn>
                                        <p:tgtEl>
                                          <p:spTgt spid="19"/>
                                        </p:tgtEl>
                                      </p:cBhvr>
                                      <p:to x="100000" y="80000"/>
                                    </p:animScale>
                                    <p:animScale>
                                      <p:cBhvr>
                                        <p:cTn id="63" dur="166" decel="50000">
                                          <p:stCondLst>
                                            <p:cond delay="1338"/>
                                          </p:stCondLst>
                                        </p:cTn>
                                        <p:tgtEl>
                                          <p:spTgt spid="19"/>
                                        </p:tgtEl>
                                      </p:cBhvr>
                                      <p:to x="100000" y="100000"/>
                                    </p:animScale>
                                    <p:animScale>
                                      <p:cBhvr>
                                        <p:cTn id="64" dur="26">
                                          <p:stCondLst>
                                            <p:cond delay="1642"/>
                                          </p:stCondLst>
                                        </p:cTn>
                                        <p:tgtEl>
                                          <p:spTgt spid="19"/>
                                        </p:tgtEl>
                                      </p:cBhvr>
                                      <p:to x="100000" y="90000"/>
                                    </p:animScale>
                                    <p:animScale>
                                      <p:cBhvr>
                                        <p:cTn id="65" dur="166" decel="50000">
                                          <p:stCondLst>
                                            <p:cond delay="1668"/>
                                          </p:stCondLst>
                                        </p:cTn>
                                        <p:tgtEl>
                                          <p:spTgt spid="19"/>
                                        </p:tgtEl>
                                      </p:cBhvr>
                                      <p:to x="100000" y="100000"/>
                                    </p:animScale>
                                    <p:animScale>
                                      <p:cBhvr>
                                        <p:cTn id="66" dur="26">
                                          <p:stCondLst>
                                            <p:cond delay="1808"/>
                                          </p:stCondLst>
                                        </p:cTn>
                                        <p:tgtEl>
                                          <p:spTgt spid="19"/>
                                        </p:tgtEl>
                                      </p:cBhvr>
                                      <p:to x="100000" y="95000"/>
                                    </p:animScale>
                                    <p:animScale>
                                      <p:cBhvr>
                                        <p:cTn id="67" dur="166" decel="50000">
                                          <p:stCondLst>
                                            <p:cond delay="1834"/>
                                          </p:stCondLst>
                                        </p:cTn>
                                        <p:tgtEl>
                                          <p:spTgt spid="19"/>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checkerboard(across)">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41" presetClass="entr" presetSubtype="0" fill="hold" grpId="0" nodeType="clickEffect">
                                  <p:stCondLst>
                                    <p:cond delay="0"/>
                                  </p:stCondLst>
                                  <p:iterate type="lt">
                                    <p:tmPct val="10000"/>
                                  </p:iterate>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17"/>
                                        </p:tgtEl>
                                        <p:attrNameLst>
                                          <p:attrName>ppt_y</p:attrName>
                                        </p:attrNameLst>
                                      </p:cBhvr>
                                      <p:tavLst>
                                        <p:tav tm="0">
                                          <p:val>
                                            <p:strVal val="#ppt_y"/>
                                          </p:val>
                                        </p:tav>
                                        <p:tav tm="100000">
                                          <p:val>
                                            <p:strVal val="#ppt_y"/>
                                          </p:val>
                                        </p:tav>
                                      </p:tavLst>
                                    </p:anim>
                                    <p:anim calcmode="lin" valueType="num">
                                      <p:cBhvr>
                                        <p:cTn id="7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linds(horizontal)">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2"/>
                                        </p:tgtEl>
                                        <p:attrNameLst>
                                          <p:attrName>ppt_y</p:attrName>
                                        </p:attrNameLst>
                                      </p:cBhvr>
                                      <p:tavLst>
                                        <p:tav tm="0">
                                          <p:val>
                                            <p:strVal val="#ppt_y"/>
                                          </p:val>
                                        </p:tav>
                                        <p:tav tm="100000">
                                          <p:val>
                                            <p:strVal val="#ppt_y"/>
                                          </p:val>
                                        </p:tav>
                                      </p:tavLst>
                                    </p:anim>
                                    <p:anim calcmode="lin" valueType="num">
                                      <p:cBhvr>
                                        <p:cTn id="93"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41" presetClass="entr" presetSubtype="0" fill="hold" grpId="0" nodeType="clickEffect">
                                  <p:stCondLst>
                                    <p:cond delay="0"/>
                                  </p:stCondLst>
                                  <p:iterate type="lt">
                                    <p:tmPct val="10000"/>
                                  </p:iterate>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23"/>
                                        </p:tgtEl>
                                        <p:attrNameLst>
                                          <p:attrName>ppt_y</p:attrName>
                                        </p:attrNameLst>
                                      </p:cBhvr>
                                      <p:tavLst>
                                        <p:tav tm="0">
                                          <p:val>
                                            <p:strVal val="#ppt_y"/>
                                          </p:val>
                                        </p:tav>
                                        <p:tav tm="100000">
                                          <p:val>
                                            <p:strVal val="#ppt_y"/>
                                          </p:val>
                                        </p:tav>
                                      </p:tavLst>
                                    </p:anim>
                                    <p:anim calcmode="lin" valueType="num">
                                      <p:cBhvr>
                                        <p:cTn id="10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41" presetClass="entr" presetSubtype="0" fill="hold" grpId="0" nodeType="clickEffect">
                                  <p:stCondLst>
                                    <p:cond delay="0"/>
                                  </p:stCondLst>
                                  <p:iterate type="lt">
                                    <p:tmPct val="10000"/>
                                  </p:iterate>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4"/>
                                        </p:tgtEl>
                                        <p:attrNameLst>
                                          <p:attrName>ppt_y</p:attrName>
                                        </p:attrNameLst>
                                      </p:cBhvr>
                                      <p:tavLst>
                                        <p:tav tm="0">
                                          <p:val>
                                            <p:strVal val="#ppt_y"/>
                                          </p:val>
                                        </p:tav>
                                        <p:tav tm="100000">
                                          <p:val>
                                            <p:strVal val="#ppt_y"/>
                                          </p:val>
                                        </p:tav>
                                      </p:tavLst>
                                    </p:anim>
                                    <p:anim calcmode="lin" valueType="num">
                                      <p:cBhvr>
                                        <p:cTn id="111"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41" presetClass="entr" presetSubtype="0" fill="hold" grpId="0" nodeType="clickEffect">
                                  <p:stCondLst>
                                    <p:cond delay="0"/>
                                  </p:stCondLst>
                                  <p:iterate type="lt">
                                    <p:tmPct val="10000"/>
                                  </p:iterate>
                                  <p:childTnLst>
                                    <p:set>
                                      <p:cBhvr>
                                        <p:cTn id="117" dur="1" fill="hold">
                                          <p:stCondLst>
                                            <p:cond delay="0"/>
                                          </p:stCondLst>
                                        </p:cTn>
                                        <p:tgtEl>
                                          <p:spTgt spid="25"/>
                                        </p:tgtEl>
                                        <p:attrNameLst>
                                          <p:attrName>style.visibility</p:attrName>
                                        </p:attrNameLst>
                                      </p:cBhvr>
                                      <p:to>
                                        <p:strVal val="visible"/>
                                      </p:to>
                                    </p:set>
                                    <p:anim calcmode="lin" valueType="num">
                                      <p:cBhvr>
                                        <p:cTn id="11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5"/>
                                        </p:tgtEl>
                                        <p:attrNameLst>
                                          <p:attrName>ppt_y</p:attrName>
                                        </p:attrNameLst>
                                      </p:cBhvr>
                                      <p:tavLst>
                                        <p:tav tm="0">
                                          <p:val>
                                            <p:strVal val="#ppt_y"/>
                                          </p:val>
                                        </p:tav>
                                        <p:tav tm="100000">
                                          <p:val>
                                            <p:strVal val="#ppt_y"/>
                                          </p:val>
                                        </p:tav>
                                      </p:tavLst>
                                    </p:anim>
                                    <p:anim calcmode="lin" valueType="num">
                                      <p:cBhvr>
                                        <p:cTn id="12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41" presetClass="entr" presetSubtype="0" fill="hold" grpId="0" nodeType="clickEffect">
                                  <p:stCondLst>
                                    <p:cond delay="0"/>
                                  </p:stCondLst>
                                  <p:iterate type="lt">
                                    <p:tmPct val="10000"/>
                                  </p:iterate>
                                  <p:childTnLst>
                                    <p:set>
                                      <p:cBhvr>
                                        <p:cTn id="126" dur="1" fill="hold">
                                          <p:stCondLst>
                                            <p:cond delay="0"/>
                                          </p:stCondLst>
                                        </p:cTn>
                                        <p:tgtEl>
                                          <p:spTgt spid="28"/>
                                        </p:tgtEl>
                                        <p:attrNameLst>
                                          <p:attrName>style.visibility</p:attrName>
                                        </p:attrNameLst>
                                      </p:cBhvr>
                                      <p:to>
                                        <p:strVal val="visible"/>
                                      </p:to>
                                    </p:set>
                                    <p:anim calcmode="lin" valueType="num">
                                      <p:cBhvr>
                                        <p:cTn id="12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28" dur="500" fill="hold"/>
                                        <p:tgtEl>
                                          <p:spTgt spid="28"/>
                                        </p:tgtEl>
                                        <p:attrNameLst>
                                          <p:attrName>ppt_y</p:attrName>
                                        </p:attrNameLst>
                                      </p:cBhvr>
                                      <p:tavLst>
                                        <p:tav tm="0">
                                          <p:val>
                                            <p:strVal val="#ppt_y"/>
                                          </p:val>
                                        </p:tav>
                                        <p:tav tm="100000">
                                          <p:val>
                                            <p:strVal val="#ppt_y"/>
                                          </p:val>
                                        </p:tav>
                                      </p:tavLst>
                                    </p:anim>
                                    <p:anim calcmode="lin" valueType="num">
                                      <p:cBhvr>
                                        <p:cTn id="12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3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500" tmFilter="0,0; .5, 1; 1, 1"/>
                                        <p:tgtEl>
                                          <p:spTgt spid="28"/>
                                        </p:tgtEl>
                                      </p:cBhvr>
                                    </p:animEffec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29"/>
                                        </p:tgtEl>
                                        <p:attrNameLst>
                                          <p:attrName>style.visibility</p:attrName>
                                        </p:attrNameLst>
                                      </p:cBhvr>
                                      <p:to>
                                        <p:strVal val="visible"/>
                                      </p:to>
                                    </p:set>
                                    <p:anim calcmode="lin" valueType="num">
                                      <p:cBhvr>
                                        <p:cTn id="13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29"/>
                                        </p:tgtEl>
                                        <p:attrNameLst>
                                          <p:attrName>ppt_y</p:attrName>
                                        </p:attrNameLst>
                                      </p:cBhvr>
                                      <p:tavLst>
                                        <p:tav tm="0">
                                          <p:val>
                                            <p:strVal val="#ppt_y"/>
                                          </p:val>
                                        </p:tav>
                                        <p:tav tm="100000">
                                          <p:val>
                                            <p:strVal val="#ppt_y"/>
                                          </p:val>
                                        </p:tav>
                                      </p:tavLst>
                                    </p:anim>
                                    <p:anim calcmode="lin" valueType="num">
                                      <p:cBhvr>
                                        <p:cTn id="13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29"/>
                                        </p:tgtEl>
                                      </p:cBhvr>
                                    </p:animEffect>
                                  </p:childTnLst>
                                </p:cTn>
                              </p:par>
                            </p:childTnLst>
                          </p:cTn>
                        </p:par>
                      </p:childTnLst>
                    </p:cTn>
                  </p:par>
                  <p:par>
                    <p:cTn id="141" fill="hold">
                      <p:stCondLst>
                        <p:cond delay="indefinite"/>
                      </p:stCondLst>
                      <p:childTnLst>
                        <p:par>
                          <p:cTn id="142" fill="hold">
                            <p:stCondLst>
                              <p:cond delay="0"/>
                            </p:stCondLst>
                            <p:childTnLst>
                              <p:par>
                                <p:cTn id="143" presetID="41" presetClass="entr" presetSubtype="0" fill="hold" grpId="0" nodeType="clickEffect">
                                  <p:stCondLst>
                                    <p:cond delay="0"/>
                                  </p:stCondLst>
                                  <p:iterate type="lt">
                                    <p:tmPct val="10000"/>
                                  </p:iterate>
                                  <p:childTnLst>
                                    <p:set>
                                      <p:cBhvr>
                                        <p:cTn id="144" dur="1" fill="hold">
                                          <p:stCondLst>
                                            <p:cond delay="0"/>
                                          </p:stCondLst>
                                        </p:cTn>
                                        <p:tgtEl>
                                          <p:spTgt spid="30"/>
                                        </p:tgtEl>
                                        <p:attrNameLst>
                                          <p:attrName>style.visibility</p:attrName>
                                        </p:attrNameLst>
                                      </p:cBhvr>
                                      <p:to>
                                        <p:strVal val="visible"/>
                                      </p:to>
                                    </p:set>
                                    <p:anim calcmode="lin" valueType="num">
                                      <p:cBhvr>
                                        <p:cTn id="14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30"/>
                                        </p:tgtEl>
                                        <p:attrNameLst>
                                          <p:attrName>ppt_y</p:attrName>
                                        </p:attrNameLst>
                                      </p:cBhvr>
                                      <p:tavLst>
                                        <p:tav tm="0">
                                          <p:val>
                                            <p:strVal val="#ppt_y"/>
                                          </p:val>
                                        </p:tav>
                                        <p:tav tm="100000">
                                          <p:val>
                                            <p:strVal val="#ppt_y"/>
                                          </p:val>
                                        </p:tav>
                                      </p:tavLst>
                                    </p:anim>
                                    <p:anim calcmode="lin" valueType="num">
                                      <p:cBhvr>
                                        <p:cTn id="14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30"/>
                                        </p:tgtEl>
                                      </p:cBhvr>
                                    </p:animEffect>
                                  </p:childTnLst>
                                </p:cTn>
                              </p:par>
                            </p:childTnLst>
                          </p:cTn>
                        </p:par>
                      </p:childTnLst>
                    </p:cTn>
                  </p:par>
                  <p:par>
                    <p:cTn id="150" fill="hold">
                      <p:stCondLst>
                        <p:cond delay="indefinite"/>
                      </p:stCondLst>
                      <p:childTnLst>
                        <p:par>
                          <p:cTn id="151" fill="hold">
                            <p:stCondLst>
                              <p:cond delay="0"/>
                            </p:stCondLst>
                            <p:childTnLst>
                              <p:par>
                                <p:cTn id="152" presetID="41" presetClass="entr" presetSubtype="0" fill="hold" grpId="0" nodeType="clickEffect">
                                  <p:stCondLst>
                                    <p:cond delay="0"/>
                                  </p:stCondLst>
                                  <p:iterate type="lt">
                                    <p:tmPct val="10000"/>
                                  </p:iterate>
                                  <p:childTnLst>
                                    <p:set>
                                      <p:cBhvr>
                                        <p:cTn id="153" dur="1" fill="hold">
                                          <p:stCondLst>
                                            <p:cond delay="0"/>
                                          </p:stCondLst>
                                        </p:cTn>
                                        <p:tgtEl>
                                          <p:spTgt spid="31"/>
                                        </p:tgtEl>
                                        <p:attrNameLst>
                                          <p:attrName>style.visibility</p:attrName>
                                        </p:attrNameLst>
                                      </p:cBhvr>
                                      <p:to>
                                        <p:strVal val="visible"/>
                                      </p:to>
                                    </p:set>
                                    <p:anim calcmode="lin" valueType="num">
                                      <p:cBhvr>
                                        <p:cTn id="15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55" dur="500" fill="hold"/>
                                        <p:tgtEl>
                                          <p:spTgt spid="31"/>
                                        </p:tgtEl>
                                        <p:attrNameLst>
                                          <p:attrName>ppt_y</p:attrName>
                                        </p:attrNameLst>
                                      </p:cBhvr>
                                      <p:tavLst>
                                        <p:tav tm="0">
                                          <p:val>
                                            <p:strVal val="#ppt_y"/>
                                          </p:val>
                                        </p:tav>
                                        <p:tav tm="100000">
                                          <p:val>
                                            <p:strVal val="#ppt_y"/>
                                          </p:val>
                                        </p:tav>
                                      </p:tavLst>
                                    </p:anim>
                                    <p:anim calcmode="lin" valueType="num">
                                      <p:cBhvr>
                                        <p:cTn id="15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5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58" dur="500" tmFilter="0,0; .5, 1; 1, 1"/>
                                        <p:tgtEl>
                                          <p:spTgt spid="31"/>
                                        </p:tgtEl>
                                      </p:cBhvr>
                                    </p:animEffect>
                                  </p:childTnLst>
                                </p:cTn>
                              </p:par>
                            </p:childTnLst>
                          </p:cTn>
                        </p:par>
                      </p:childTnLst>
                    </p:cTn>
                  </p:par>
                  <p:par>
                    <p:cTn id="159" fill="hold">
                      <p:stCondLst>
                        <p:cond delay="indefinite"/>
                      </p:stCondLst>
                      <p:childTnLst>
                        <p:par>
                          <p:cTn id="160" fill="hold">
                            <p:stCondLst>
                              <p:cond delay="0"/>
                            </p:stCondLst>
                            <p:childTnLst>
                              <p:par>
                                <p:cTn id="161" presetID="41" presetClass="entr" presetSubtype="0" fill="hold" grpId="0" nodeType="clickEffect">
                                  <p:stCondLst>
                                    <p:cond delay="0"/>
                                  </p:stCondLst>
                                  <p:iterate type="lt">
                                    <p:tmPct val="10000"/>
                                  </p:iterate>
                                  <p:childTnLst>
                                    <p:set>
                                      <p:cBhvr>
                                        <p:cTn id="162" dur="1" fill="hold">
                                          <p:stCondLst>
                                            <p:cond delay="0"/>
                                          </p:stCondLst>
                                        </p:cTn>
                                        <p:tgtEl>
                                          <p:spTgt spid="32"/>
                                        </p:tgtEl>
                                        <p:attrNameLst>
                                          <p:attrName>style.visibility</p:attrName>
                                        </p:attrNameLst>
                                      </p:cBhvr>
                                      <p:to>
                                        <p:strVal val="visible"/>
                                      </p:to>
                                    </p:set>
                                    <p:anim calcmode="lin" valueType="num">
                                      <p:cBhvr>
                                        <p:cTn id="16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64" dur="500" fill="hold"/>
                                        <p:tgtEl>
                                          <p:spTgt spid="32"/>
                                        </p:tgtEl>
                                        <p:attrNameLst>
                                          <p:attrName>ppt_y</p:attrName>
                                        </p:attrNameLst>
                                      </p:cBhvr>
                                      <p:tavLst>
                                        <p:tav tm="0">
                                          <p:val>
                                            <p:strVal val="#ppt_y"/>
                                          </p:val>
                                        </p:tav>
                                        <p:tav tm="100000">
                                          <p:val>
                                            <p:strVal val="#ppt_y"/>
                                          </p:val>
                                        </p:tav>
                                      </p:tavLst>
                                    </p:anim>
                                    <p:anim calcmode="lin" valueType="num">
                                      <p:cBhvr>
                                        <p:cTn id="16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6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67"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
            </a:r>
            <a:br>
              <a:rPr lang="nl-NL" dirty="0" smtClean="0"/>
            </a:br>
            <a:r>
              <a:rPr lang="nl-NL" dirty="0" smtClean="0"/>
              <a:t>Waar en waarom ontstaat de renaissance?</a:t>
            </a:r>
            <a:br>
              <a:rPr lang="nl-NL" dirty="0" smtClean="0"/>
            </a:br>
            <a:endParaRPr lang="nl-NL" dirty="0"/>
          </a:p>
        </p:txBody>
      </p:sp>
      <p:sp>
        <p:nvSpPr>
          <p:cNvPr id="3" name="Tijdelijke aanduiding voor inhoud 2"/>
          <p:cNvSpPr>
            <a:spLocks noGrp="1"/>
          </p:cNvSpPr>
          <p:nvPr>
            <p:ph idx="1"/>
          </p:nvPr>
        </p:nvSpPr>
        <p:spPr>
          <a:xfrm>
            <a:off x="457200" y="1600200"/>
            <a:ext cx="8229600" cy="4997152"/>
          </a:xfrm>
        </p:spPr>
        <p:txBody>
          <a:bodyPr>
            <a:normAutofit fontScale="70000" lnSpcReduction="20000"/>
          </a:bodyPr>
          <a:lstStyle/>
          <a:p>
            <a:pPr>
              <a:buNone/>
            </a:pPr>
            <a:r>
              <a:rPr lang="nl-NL" b="1" dirty="0" smtClean="0"/>
              <a:t>Waar begin?</a:t>
            </a:r>
          </a:p>
          <a:p>
            <a:pPr>
              <a:buNone/>
            </a:pPr>
            <a:r>
              <a:rPr lang="nl-NL" dirty="0" smtClean="0"/>
              <a:t>In Italië</a:t>
            </a:r>
          </a:p>
          <a:p>
            <a:pPr>
              <a:buNone/>
            </a:pPr>
            <a:r>
              <a:rPr lang="nl-NL" b="1" dirty="0" smtClean="0"/>
              <a:t>Waarom?</a:t>
            </a:r>
          </a:p>
          <a:p>
            <a:pPr marL="514350" indent="-514350">
              <a:buFont typeface="+mj-lt"/>
              <a:buAutoNum type="arabicPeriod"/>
            </a:pPr>
            <a:r>
              <a:rPr lang="nl-NL" dirty="0" smtClean="0"/>
              <a:t>Rijke zelfstandige burgers </a:t>
            </a:r>
            <a:r>
              <a:rPr lang="nl-NL" dirty="0" smtClean="0">
                <a:sym typeface="Wingdings" pitchFamily="2" charset="2"/>
              </a:rPr>
              <a:t> willen hun rijkdom etaleren</a:t>
            </a:r>
          </a:p>
          <a:p>
            <a:pPr marL="514350" indent="-514350">
              <a:buFont typeface="+mj-lt"/>
              <a:buAutoNum type="arabicPeriod"/>
            </a:pPr>
            <a:r>
              <a:rPr lang="nl-NL" dirty="0" smtClean="0">
                <a:sym typeface="Wingdings" pitchFamily="2" charset="2"/>
              </a:rPr>
              <a:t>Rijke Italiaanse burgers voelden zich verwant aan de Romeinen</a:t>
            </a:r>
          </a:p>
          <a:p>
            <a:pPr marL="514350" indent="-514350">
              <a:buFont typeface="+mj-lt"/>
              <a:buAutoNum type="arabicPeriod"/>
            </a:pPr>
            <a:r>
              <a:rPr lang="nl-NL" dirty="0" smtClean="0">
                <a:sym typeface="Wingdings" pitchFamily="2" charset="2"/>
              </a:rPr>
              <a:t>Oude klassieke teksten werden ontdekt: door o.a. kruistochten en handelscontacten met Arabische wereld. </a:t>
            </a:r>
          </a:p>
          <a:p>
            <a:pPr marL="514350" indent="-514350">
              <a:buFont typeface="+mj-lt"/>
              <a:buAutoNum type="arabicPeriod"/>
            </a:pPr>
            <a:r>
              <a:rPr lang="nl-NL" dirty="0" smtClean="0">
                <a:sym typeface="Wingdings" pitchFamily="2" charset="2"/>
              </a:rPr>
              <a:t>Veel erfgoed uit de klassieke oudheid aanwezig</a:t>
            </a:r>
          </a:p>
          <a:p>
            <a:pPr>
              <a:buNone/>
            </a:pPr>
            <a:r>
              <a:rPr lang="nl-NL" b="1" dirty="0" smtClean="0">
                <a:sym typeface="Wingdings" pitchFamily="2" charset="2"/>
              </a:rPr>
              <a:t>Populair? </a:t>
            </a:r>
          </a:p>
          <a:p>
            <a:pPr>
              <a:buFontTx/>
              <a:buChar char="-"/>
            </a:pPr>
            <a:r>
              <a:rPr lang="nl-NL" b="1" dirty="0" smtClean="0">
                <a:solidFill>
                  <a:srgbClr val="FF0000"/>
                </a:solidFill>
                <a:sym typeface="Wingdings" pitchFamily="2" charset="2"/>
              </a:rPr>
              <a:t>Door boekproductie!!!</a:t>
            </a:r>
          </a:p>
          <a:p>
            <a:pPr>
              <a:buNone/>
            </a:pPr>
            <a:r>
              <a:rPr lang="nl-NL" b="1" dirty="0" smtClean="0">
                <a:sym typeface="Wingdings" pitchFamily="2" charset="2"/>
              </a:rPr>
              <a:t>Middeleeuwen: </a:t>
            </a:r>
          </a:p>
          <a:p>
            <a:pPr>
              <a:buNone/>
            </a:pPr>
            <a:r>
              <a:rPr lang="nl-NL" sz="2300" dirty="0" smtClean="0">
                <a:hlinkClick r:id="rId2"/>
              </a:rPr>
              <a:t>http://schooltv.nl/video/boekproductie-in-de-middeleeuwen-elk-boek-uniek/#q=boekdrukkunst</a:t>
            </a:r>
            <a:endParaRPr lang="nl-NL" sz="2300" dirty="0" smtClean="0"/>
          </a:p>
          <a:p>
            <a:pPr>
              <a:buNone/>
            </a:pPr>
            <a:r>
              <a:rPr lang="nl-NL" sz="3600" dirty="0" smtClean="0"/>
              <a:t>Vanaf 1450:</a:t>
            </a:r>
          </a:p>
          <a:p>
            <a:pPr>
              <a:buNone/>
            </a:pPr>
            <a:r>
              <a:rPr lang="nl-NL" sz="2300" dirty="0" smtClean="0">
                <a:hlinkClick r:id="rId3"/>
              </a:rPr>
              <a:t>http://schooltv.nl/video/de-boekdrukkunst-het-begin-van-de-emancipatie-van-het-boek/#q=boekdrukkunst</a:t>
            </a:r>
            <a:endParaRPr lang="nl-NL" sz="2300" dirty="0" smtClean="0"/>
          </a:p>
          <a:p>
            <a:pPr>
              <a:buNone/>
            </a:pPr>
            <a:endParaRPr lang="nl-NL" dirty="0" smtClean="0"/>
          </a:p>
          <a:p>
            <a:pPr>
              <a:buNone/>
            </a:pPr>
            <a:endParaRPr lang="nl-NL" sz="2300" dirty="0"/>
          </a:p>
        </p:txBody>
      </p:sp>
      <p:sp>
        <p:nvSpPr>
          <p:cNvPr id="4" name="Rechthoekige toelichting 3"/>
          <p:cNvSpPr/>
          <p:nvPr/>
        </p:nvSpPr>
        <p:spPr>
          <a:xfrm>
            <a:off x="6588224" y="3861048"/>
            <a:ext cx="1944216" cy="792088"/>
          </a:xfrm>
          <a:prstGeom prst="wedgeRectCallout">
            <a:avLst>
              <a:gd name="adj1" fmla="val -43480"/>
              <a:gd name="adj2" fmla="val -87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O.a. wetenschappelijke teksten</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edge">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dissolve">
                                      <p:cBhvr>
                                        <p:cTn id="45" dur="500"/>
                                        <p:tgtEl>
                                          <p:spTgt spid="3">
                                            <p:txEl>
                                              <p:pRg st="8" end="8"/>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dissolve">
                                      <p:cBhvr>
                                        <p:cTn id="48" dur="500"/>
                                        <p:tgtEl>
                                          <p:spTgt spid="3">
                                            <p:txEl>
                                              <p:pRg st="9" end="9"/>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dissolve">
                                      <p:cBhvr>
                                        <p:cTn id="51" dur="500"/>
                                        <p:tgtEl>
                                          <p:spTgt spid="3">
                                            <p:txEl>
                                              <p:pRg st="10" end="10"/>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dissolve">
                                      <p:cBhvr>
                                        <p:cTn id="54" dur="500"/>
                                        <p:tgtEl>
                                          <p:spTgt spid="3">
                                            <p:txEl>
                                              <p:pRg st="11" end="11"/>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dissolv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En hoe zie je de renaissance terug in de maatschappij? </a:t>
            </a:r>
            <a:endParaRPr lang="nl-NL" dirty="0"/>
          </a:p>
        </p:txBody>
      </p:sp>
      <p:sp>
        <p:nvSpPr>
          <p:cNvPr id="6" name="Tijdelijke aanduiding voor tekst 5"/>
          <p:cNvSpPr>
            <a:spLocks noGrp="1"/>
          </p:cNvSpPr>
          <p:nvPr>
            <p:ph type="body" idx="1"/>
          </p:nvPr>
        </p:nvSpPr>
        <p:spPr/>
        <p:txBody>
          <a:bodyPr/>
          <a:lstStyle/>
          <a:p>
            <a:r>
              <a:rPr lang="nl-NL" dirty="0" smtClean="0"/>
              <a:t>Denken</a:t>
            </a:r>
            <a:endParaRPr lang="nl-NL" dirty="0"/>
          </a:p>
        </p:txBody>
      </p:sp>
      <p:sp>
        <p:nvSpPr>
          <p:cNvPr id="7" name="Tijdelijke aanduiding voor inhoud 6"/>
          <p:cNvSpPr>
            <a:spLocks noGrp="1"/>
          </p:cNvSpPr>
          <p:nvPr>
            <p:ph sz="half" idx="2"/>
          </p:nvPr>
        </p:nvSpPr>
        <p:spPr/>
        <p:txBody>
          <a:bodyPr/>
          <a:lstStyle/>
          <a:p>
            <a:pPr marL="0" indent="0">
              <a:buNone/>
            </a:pPr>
            <a:endParaRPr lang="nl-NL" dirty="0" smtClean="0"/>
          </a:p>
          <a:p>
            <a:pPr marL="0" indent="0">
              <a:buNone/>
            </a:pPr>
            <a:r>
              <a:rPr lang="nl-NL" dirty="0" smtClean="0"/>
              <a:t>HUMANISME</a:t>
            </a:r>
          </a:p>
          <a:p>
            <a:pPr marL="0" indent="0">
              <a:buNone/>
            </a:pPr>
            <a:endParaRPr lang="nl-NL" dirty="0"/>
          </a:p>
          <a:p>
            <a:pPr marL="0" indent="0">
              <a:buNone/>
            </a:pPr>
            <a:r>
              <a:rPr lang="nl-NL" dirty="0" smtClean="0"/>
              <a:t>Belangstelling + bestudering van klassieke  teksten (van Grieken en Romeinen)</a:t>
            </a:r>
            <a:endParaRPr lang="nl-NL" dirty="0"/>
          </a:p>
        </p:txBody>
      </p:sp>
      <p:sp>
        <p:nvSpPr>
          <p:cNvPr id="8" name="Tijdelijke aanduiding voor tekst 7"/>
          <p:cNvSpPr>
            <a:spLocks noGrp="1"/>
          </p:cNvSpPr>
          <p:nvPr>
            <p:ph type="body" sz="quarter" idx="3"/>
          </p:nvPr>
        </p:nvSpPr>
        <p:spPr/>
        <p:txBody>
          <a:bodyPr/>
          <a:lstStyle/>
          <a:p>
            <a:r>
              <a:rPr lang="nl-NL" dirty="0" smtClean="0"/>
              <a:t>Kunst</a:t>
            </a:r>
            <a:endParaRPr lang="nl-NL" dirty="0"/>
          </a:p>
        </p:txBody>
      </p:sp>
      <p:sp>
        <p:nvSpPr>
          <p:cNvPr id="9" name="Tijdelijke aanduiding voor inhoud 8"/>
          <p:cNvSpPr>
            <a:spLocks noGrp="1"/>
          </p:cNvSpPr>
          <p:nvPr>
            <p:ph sz="quarter" idx="4"/>
          </p:nvPr>
        </p:nvSpPr>
        <p:spPr/>
        <p:txBody>
          <a:bodyPr/>
          <a:lstStyle/>
          <a:p>
            <a:pPr marL="0" indent="0">
              <a:buNone/>
            </a:pPr>
            <a:endParaRPr lang="nl-NL" dirty="0" smtClean="0"/>
          </a:p>
          <a:p>
            <a:pPr marL="0" indent="0">
              <a:buNone/>
            </a:pPr>
            <a:r>
              <a:rPr lang="nl-NL" dirty="0" smtClean="0"/>
              <a:t>VERBETERING van de KUNST</a:t>
            </a:r>
          </a:p>
          <a:p>
            <a:pPr marL="0" indent="0">
              <a:buNone/>
            </a:pPr>
            <a:endParaRPr lang="nl-NL" dirty="0"/>
          </a:p>
          <a:p>
            <a:pPr marL="0" indent="0">
              <a:buNone/>
            </a:pPr>
            <a:r>
              <a:rPr lang="nl-NL" dirty="0" smtClean="0"/>
              <a:t>Perspectief, anatomie, verhoudingen in SCHILDERSKUNST</a:t>
            </a:r>
          </a:p>
          <a:p>
            <a:pPr marL="0" indent="0">
              <a:buNone/>
            </a:pPr>
            <a:endParaRPr lang="nl-NL" dirty="0" smtClean="0"/>
          </a:p>
          <a:p>
            <a:pPr marL="0" indent="0">
              <a:buNone/>
            </a:pPr>
            <a:r>
              <a:rPr lang="nl-NL" dirty="0" smtClean="0"/>
              <a:t>Verhoudingen, technieken in BOUWKUNST</a:t>
            </a:r>
            <a:endParaRPr lang="nl-NL" dirty="0"/>
          </a:p>
        </p:txBody>
      </p:sp>
    </p:spTree>
    <p:extLst>
      <p:ext uri="{BB962C8B-B14F-4D97-AF65-F5344CB8AC3E}">
        <p14:creationId xmlns:p14="http://schemas.microsoft.com/office/powerpoint/2010/main" val="1617120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91264" cy="1498178"/>
          </a:xfrm>
        </p:spPr>
        <p:txBody>
          <a:bodyPr>
            <a:normAutofit/>
          </a:bodyPr>
          <a:lstStyle/>
          <a:p>
            <a:r>
              <a:rPr lang="nl-NL" dirty="0" smtClean="0"/>
              <a:t>Oudheid herleven (heroriëntatie)? </a:t>
            </a:r>
            <a:br>
              <a:rPr lang="nl-NL" dirty="0" smtClean="0"/>
            </a:br>
            <a:r>
              <a:rPr lang="nl-NL" i="1" dirty="0" smtClean="0"/>
              <a:t>Weg en vervallen Rome</a:t>
            </a:r>
            <a:endParaRPr lang="nl-NL" i="1" dirty="0"/>
          </a:p>
        </p:txBody>
      </p:sp>
      <p:pic>
        <p:nvPicPr>
          <p:cNvPr id="20482" name="Picture 2" descr="http://resolver.kb.nl/resolve?urn=urn:gvn:LEMU01:00002368-060&amp;size=large"/>
          <p:cNvPicPr>
            <a:picLocks noChangeAspect="1" noChangeArrowheads="1"/>
          </p:cNvPicPr>
          <p:nvPr/>
        </p:nvPicPr>
        <p:blipFill>
          <a:blip r:embed="rId2" cstate="print"/>
          <a:srcRect/>
          <a:stretch>
            <a:fillRect/>
          </a:stretch>
        </p:blipFill>
        <p:spPr bwMode="auto">
          <a:xfrm>
            <a:off x="1547664" y="1700808"/>
            <a:ext cx="5857875" cy="47529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wipe(down)">
                                      <p:cBhvr>
                                        <p:cTn id="15" dur="580">
                                          <p:stCondLst>
                                            <p:cond delay="0"/>
                                          </p:stCondLst>
                                        </p:cTn>
                                        <p:tgtEl>
                                          <p:spTgt spid="20482"/>
                                        </p:tgtEl>
                                      </p:cBhvr>
                                    </p:animEffect>
                                    <p:anim calcmode="lin" valueType="num">
                                      <p:cBhvr>
                                        <p:cTn id="16" dur="1822" tmFilter="0,0; 0.14,0.36; 0.43,0.73; 0.71,0.91; 1.0,1.0">
                                          <p:stCondLst>
                                            <p:cond delay="0"/>
                                          </p:stCondLst>
                                        </p:cTn>
                                        <p:tgtEl>
                                          <p:spTgt spid="2048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48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48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48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482"/>
                                        </p:tgtEl>
                                        <p:attrNameLst>
                                          <p:attrName>ppt_y</p:attrName>
                                        </p:attrNameLst>
                                      </p:cBhvr>
                                      <p:tavLst>
                                        <p:tav tm="0" fmla="#ppt_y-sin(pi*$)/81">
                                          <p:val>
                                            <p:fltVal val="0"/>
                                          </p:val>
                                        </p:tav>
                                        <p:tav tm="100000">
                                          <p:val>
                                            <p:fltVal val="1"/>
                                          </p:val>
                                        </p:tav>
                                      </p:tavLst>
                                    </p:anim>
                                    <p:animScale>
                                      <p:cBhvr>
                                        <p:cTn id="21" dur="26">
                                          <p:stCondLst>
                                            <p:cond delay="650"/>
                                          </p:stCondLst>
                                        </p:cTn>
                                        <p:tgtEl>
                                          <p:spTgt spid="20482"/>
                                        </p:tgtEl>
                                      </p:cBhvr>
                                      <p:to x="100000" y="60000"/>
                                    </p:animScale>
                                    <p:animScale>
                                      <p:cBhvr>
                                        <p:cTn id="22" dur="166" decel="50000">
                                          <p:stCondLst>
                                            <p:cond delay="676"/>
                                          </p:stCondLst>
                                        </p:cTn>
                                        <p:tgtEl>
                                          <p:spTgt spid="20482"/>
                                        </p:tgtEl>
                                      </p:cBhvr>
                                      <p:to x="100000" y="100000"/>
                                    </p:animScale>
                                    <p:animScale>
                                      <p:cBhvr>
                                        <p:cTn id="23" dur="26">
                                          <p:stCondLst>
                                            <p:cond delay="1312"/>
                                          </p:stCondLst>
                                        </p:cTn>
                                        <p:tgtEl>
                                          <p:spTgt spid="20482"/>
                                        </p:tgtEl>
                                      </p:cBhvr>
                                      <p:to x="100000" y="80000"/>
                                    </p:animScale>
                                    <p:animScale>
                                      <p:cBhvr>
                                        <p:cTn id="24" dur="166" decel="50000">
                                          <p:stCondLst>
                                            <p:cond delay="1338"/>
                                          </p:stCondLst>
                                        </p:cTn>
                                        <p:tgtEl>
                                          <p:spTgt spid="20482"/>
                                        </p:tgtEl>
                                      </p:cBhvr>
                                      <p:to x="100000" y="100000"/>
                                    </p:animScale>
                                    <p:animScale>
                                      <p:cBhvr>
                                        <p:cTn id="25" dur="26">
                                          <p:stCondLst>
                                            <p:cond delay="1642"/>
                                          </p:stCondLst>
                                        </p:cTn>
                                        <p:tgtEl>
                                          <p:spTgt spid="20482"/>
                                        </p:tgtEl>
                                      </p:cBhvr>
                                      <p:to x="100000" y="90000"/>
                                    </p:animScale>
                                    <p:animScale>
                                      <p:cBhvr>
                                        <p:cTn id="26" dur="166" decel="50000">
                                          <p:stCondLst>
                                            <p:cond delay="1668"/>
                                          </p:stCondLst>
                                        </p:cTn>
                                        <p:tgtEl>
                                          <p:spTgt spid="20482"/>
                                        </p:tgtEl>
                                      </p:cBhvr>
                                      <p:to x="100000" y="100000"/>
                                    </p:animScale>
                                    <p:animScale>
                                      <p:cBhvr>
                                        <p:cTn id="27" dur="26">
                                          <p:stCondLst>
                                            <p:cond delay="1808"/>
                                          </p:stCondLst>
                                        </p:cTn>
                                        <p:tgtEl>
                                          <p:spTgt spid="20482"/>
                                        </p:tgtEl>
                                      </p:cBhvr>
                                      <p:to x="100000" y="95000"/>
                                    </p:animScale>
                                    <p:animScale>
                                      <p:cBhvr>
                                        <p:cTn id="28" dur="166" decel="50000">
                                          <p:stCondLst>
                                            <p:cond delay="1834"/>
                                          </p:stCondLst>
                                        </p:cTn>
                                        <p:tgtEl>
                                          <p:spTgt spid="204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oudheid komt op nieuw tot leven…</a:t>
            </a:r>
            <a:endParaRPr lang="nl-NL" dirty="0"/>
          </a:p>
        </p:txBody>
      </p:sp>
      <p:pic>
        <p:nvPicPr>
          <p:cNvPr id="1026" name="Picture 2" descr="http://upload.wikimedia.org/wikipedia/commons/thumb/6/6a/Classical_orders_from_the_Encyclopedie.png/220px-Classical_orders_from_the_Encyclopedie.png"/>
          <p:cNvPicPr>
            <a:picLocks noChangeAspect="1" noChangeArrowheads="1"/>
          </p:cNvPicPr>
          <p:nvPr/>
        </p:nvPicPr>
        <p:blipFill>
          <a:blip r:embed="rId2" cstate="print"/>
          <a:srcRect/>
          <a:stretch>
            <a:fillRect/>
          </a:stretch>
        </p:blipFill>
        <p:spPr bwMode="auto">
          <a:xfrm>
            <a:off x="3131840" y="1700808"/>
            <a:ext cx="2095500" cy="3295651"/>
          </a:xfrm>
          <a:prstGeom prst="rect">
            <a:avLst/>
          </a:prstGeom>
          <a:noFill/>
        </p:spPr>
      </p:pic>
      <p:sp>
        <p:nvSpPr>
          <p:cNvPr id="4" name="Tekstvak 3"/>
          <p:cNvSpPr txBox="1"/>
          <p:nvPr/>
        </p:nvSpPr>
        <p:spPr>
          <a:xfrm>
            <a:off x="971600" y="2132856"/>
            <a:ext cx="1512168" cy="1200329"/>
          </a:xfrm>
          <a:prstGeom prst="rect">
            <a:avLst/>
          </a:prstGeom>
          <a:noFill/>
        </p:spPr>
        <p:txBody>
          <a:bodyPr wrap="square" rtlCol="0">
            <a:spAutoFit/>
          </a:bodyPr>
          <a:lstStyle/>
          <a:p>
            <a:r>
              <a:rPr lang="nl-NL" dirty="0" smtClean="0"/>
              <a:t>De Grieken en Romeinen bouwden met: zuilen</a:t>
            </a:r>
            <a:endParaRPr lang="nl-NL" dirty="0"/>
          </a:p>
        </p:txBody>
      </p:sp>
      <p:sp>
        <p:nvSpPr>
          <p:cNvPr id="5" name="Tekstvak 4"/>
          <p:cNvSpPr txBox="1"/>
          <p:nvPr/>
        </p:nvSpPr>
        <p:spPr>
          <a:xfrm>
            <a:off x="6012160" y="1988840"/>
            <a:ext cx="1512168" cy="1477328"/>
          </a:xfrm>
          <a:prstGeom prst="rect">
            <a:avLst/>
          </a:prstGeom>
          <a:noFill/>
        </p:spPr>
        <p:txBody>
          <a:bodyPr wrap="square" rtlCol="0">
            <a:spAutoFit/>
          </a:bodyPr>
          <a:lstStyle/>
          <a:p>
            <a:r>
              <a:rPr lang="nl-NL" dirty="0" smtClean="0"/>
              <a:t>De mensen in Italië gingen rond 1500 ook bouwen met: zuilen!</a:t>
            </a:r>
            <a:endParaRPr lang="nl-NL" dirty="0"/>
          </a:p>
        </p:txBody>
      </p:sp>
      <p:cxnSp>
        <p:nvCxnSpPr>
          <p:cNvPr id="7" name="Rechte verbindingslijn met pijl 6"/>
          <p:cNvCxnSpPr/>
          <p:nvPr/>
        </p:nvCxnSpPr>
        <p:spPr>
          <a:xfrm>
            <a:off x="2483768" y="2636912"/>
            <a:ext cx="6480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8" name="Rechte verbindingslijn met pijl 7"/>
          <p:cNvCxnSpPr/>
          <p:nvPr/>
        </p:nvCxnSpPr>
        <p:spPr>
          <a:xfrm>
            <a:off x="5220072" y="2564904"/>
            <a:ext cx="648072"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gallery.sjsu.edu/paris/architecture/fra04072.jpg"/>
          <p:cNvPicPr>
            <a:picLocks noChangeAspect="1" noChangeArrowheads="1"/>
          </p:cNvPicPr>
          <p:nvPr/>
        </p:nvPicPr>
        <p:blipFill>
          <a:blip r:embed="rId3" cstate="print"/>
          <a:srcRect/>
          <a:stretch>
            <a:fillRect/>
          </a:stretch>
        </p:blipFill>
        <p:spPr bwMode="auto">
          <a:xfrm>
            <a:off x="251520" y="4005064"/>
            <a:ext cx="2843808" cy="1946882"/>
          </a:xfrm>
          <a:prstGeom prst="rect">
            <a:avLst/>
          </a:prstGeom>
          <a:noFill/>
        </p:spPr>
      </p:pic>
      <p:pic>
        <p:nvPicPr>
          <p:cNvPr id="1030" name="Picture 6" descr="http://0.tqn.com/d/architecture/1/0/r/s/VillaLaRotonda.jpg"/>
          <p:cNvPicPr>
            <a:picLocks noChangeAspect="1" noChangeArrowheads="1"/>
          </p:cNvPicPr>
          <p:nvPr/>
        </p:nvPicPr>
        <p:blipFill>
          <a:blip r:embed="rId4" cstate="print"/>
          <a:srcRect/>
          <a:stretch>
            <a:fillRect/>
          </a:stretch>
        </p:blipFill>
        <p:spPr bwMode="auto">
          <a:xfrm>
            <a:off x="5508104" y="3933056"/>
            <a:ext cx="3168352" cy="2109125"/>
          </a:xfrm>
          <a:prstGeom prst="rect">
            <a:avLst/>
          </a:prstGeom>
          <a:noFill/>
        </p:spPr>
      </p:pic>
      <p:sp>
        <p:nvSpPr>
          <p:cNvPr id="11" name="Tekstvak 10"/>
          <p:cNvSpPr txBox="1"/>
          <p:nvPr/>
        </p:nvSpPr>
        <p:spPr>
          <a:xfrm>
            <a:off x="323528" y="6165304"/>
            <a:ext cx="2880320" cy="369332"/>
          </a:xfrm>
          <a:prstGeom prst="rect">
            <a:avLst/>
          </a:prstGeom>
          <a:noFill/>
        </p:spPr>
        <p:txBody>
          <a:bodyPr wrap="square" rtlCol="0">
            <a:spAutoFit/>
          </a:bodyPr>
          <a:lstStyle/>
          <a:p>
            <a:r>
              <a:rPr lang="nl-NL" dirty="0" smtClean="0"/>
              <a:t>Romeinse Tempel</a:t>
            </a:r>
            <a:endParaRPr lang="nl-NL" dirty="0"/>
          </a:p>
        </p:txBody>
      </p:sp>
      <p:sp>
        <p:nvSpPr>
          <p:cNvPr id="13" name="Tekstvak 12"/>
          <p:cNvSpPr txBox="1"/>
          <p:nvPr/>
        </p:nvSpPr>
        <p:spPr>
          <a:xfrm>
            <a:off x="5580112" y="6165304"/>
            <a:ext cx="2880320" cy="369332"/>
          </a:xfrm>
          <a:prstGeom prst="rect">
            <a:avLst/>
          </a:prstGeom>
          <a:noFill/>
        </p:spPr>
        <p:txBody>
          <a:bodyPr wrap="square" rtlCol="0">
            <a:spAutoFit/>
          </a:bodyPr>
          <a:lstStyle/>
          <a:p>
            <a:r>
              <a:rPr lang="nl-NL" dirty="0" smtClean="0"/>
              <a:t>Renaissance Tempel</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diamond(in)">
                                      <p:cBhvr>
                                        <p:cTn id="12" dur="20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Renaissance bouwkunst: </a:t>
            </a:r>
            <a:endParaRPr lang="nl-NL" b="1" u="sng" dirty="0"/>
          </a:p>
        </p:txBody>
      </p:sp>
      <p:pic>
        <p:nvPicPr>
          <p:cNvPr id="21506" name="Picture 2" descr="http://www.freewebs.com/karinvandervliet1315471/100_1161.JPG"/>
          <p:cNvPicPr>
            <a:picLocks noChangeAspect="1" noChangeArrowheads="1"/>
          </p:cNvPicPr>
          <p:nvPr/>
        </p:nvPicPr>
        <p:blipFill>
          <a:blip r:embed="rId2" cstate="print"/>
          <a:srcRect/>
          <a:stretch>
            <a:fillRect/>
          </a:stretch>
        </p:blipFill>
        <p:spPr bwMode="auto">
          <a:xfrm>
            <a:off x="1475656" y="1268760"/>
            <a:ext cx="6096000" cy="4572000"/>
          </a:xfrm>
          <a:prstGeom prst="rect">
            <a:avLst/>
          </a:prstGeom>
          <a:noFill/>
        </p:spPr>
      </p:pic>
      <p:sp>
        <p:nvSpPr>
          <p:cNvPr id="4" name="Stroomdiagram: Proces 3"/>
          <p:cNvSpPr/>
          <p:nvPr/>
        </p:nvSpPr>
        <p:spPr>
          <a:xfrm>
            <a:off x="1403648" y="5589240"/>
            <a:ext cx="6552728" cy="972688"/>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Renaissance bouwkunst: geïnspireerd op de bouwkunst van de oudheid (Grieken en Romeinen) maar dan nog beter (en groter!)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717</Words>
  <Application>Microsoft Office PowerPoint</Application>
  <PresentationFormat>Diavoorstelling (4:3)</PresentationFormat>
  <Paragraphs>126</Paragraphs>
  <Slides>19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Wingdings</vt:lpstr>
      <vt:lpstr>Office-thema</vt:lpstr>
      <vt:lpstr>Hoofdstuk 3 ‘veranderend wereldbeeld’</vt:lpstr>
      <vt:lpstr>Kenmerkende aspecten: </vt:lpstr>
      <vt:lpstr>Renaissance</vt:lpstr>
      <vt:lpstr>Middeleeuwen              Vroegmoderne tijd</vt:lpstr>
      <vt:lpstr> Waar en waarom ontstaat de renaissance? </vt:lpstr>
      <vt:lpstr>En hoe zie je de renaissance terug in de maatschappij? </vt:lpstr>
      <vt:lpstr>Oudheid herleven (heroriëntatie)?  Weg en vervallen Rome</vt:lpstr>
      <vt:lpstr>De oudheid komt op nieuw tot leven…</vt:lpstr>
      <vt:lpstr>Renaissance bouwkunst: </vt:lpstr>
      <vt:lpstr>Renaissance in de kunst</vt:lpstr>
      <vt:lpstr>Middeleeuwse schilderkunst</vt:lpstr>
      <vt:lpstr>Middeleeuwse schilderkunst</vt:lpstr>
      <vt:lpstr>Renaissance schilderkunst </vt:lpstr>
      <vt:lpstr>Renaissance schilderkunst</vt:lpstr>
      <vt:lpstr>Renaissance  van Italië naar Noord-Europa (o.a. door de uitvinding van de boekdrukkunst 1450)</vt:lpstr>
      <vt:lpstr>Reflectie:</vt:lpstr>
      <vt:lpstr>Huiswerk</vt:lpstr>
      <vt:lpstr>Erasmus</vt:lpstr>
      <vt:lpstr>Antwoord examenvraag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6.1</dc:title>
  <dc:creator>BMS</dc:creator>
  <cp:lastModifiedBy>Biemans, KJA (Kristel)</cp:lastModifiedBy>
  <cp:revision>39</cp:revision>
  <dcterms:created xsi:type="dcterms:W3CDTF">2012-05-31T07:44:07Z</dcterms:created>
  <dcterms:modified xsi:type="dcterms:W3CDTF">2017-11-27T13:12:38Z</dcterms:modified>
</cp:coreProperties>
</file>